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7" r:id="rId2"/>
    <p:sldId id="273" r:id="rId3"/>
    <p:sldId id="259" r:id="rId4"/>
    <p:sldId id="274" r:id="rId5"/>
    <p:sldId id="270" r:id="rId6"/>
    <p:sldId id="260" r:id="rId7"/>
    <p:sldId id="280" r:id="rId8"/>
    <p:sldId id="272" r:id="rId9"/>
    <p:sldId id="285" r:id="rId10"/>
    <p:sldId id="286" r:id="rId11"/>
    <p:sldId id="271" r:id="rId12"/>
    <p:sldId id="268" r:id="rId13"/>
    <p:sldId id="292" r:id="rId14"/>
    <p:sldId id="281" r:id="rId15"/>
    <p:sldId id="278" r:id="rId16"/>
    <p:sldId id="265" r:id="rId17"/>
    <p:sldId id="266" r:id="rId18"/>
    <p:sldId id="290" r:id="rId19"/>
    <p:sldId id="287" r:id="rId20"/>
    <p:sldId id="291" r:id="rId21"/>
    <p:sldId id="282" r:id="rId22"/>
    <p:sldId id="279" r:id="rId23"/>
    <p:sldId id="283" r:id="rId24"/>
    <p:sldId id="263" r:id="rId25"/>
    <p:sldId id="261" r:id="rId26"/>
    <p:sldId id="293" r:id="rId27"/>
    <p:sldId id="284" r:id="rId28"/>
    <p:sldId id="27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" id="{D147C617-FC5C-4F00-96ED-892D8E48FB0D}">
          <p14:sldIdLst>
            <p14:sldId id="257"/>
            <p14:sldId id="273"/>
          </p14:sldIdLst>
        </p14:section>
        <p14:section name="Motivation and Problem Definition" id="{8552389B-FAD7-4C29-8E05-BB6AE719C7F9}">
          <p14:sldIdLst>
            <p14:sldId id="259"/>
            <p14:sldId id="274"/>
            <p14:sldId id="270"/>
            <p14:sldId id="260"/>
          </p14:sldIdLst>
        </p14:section>
        <p14:section name="Previous Work" id="{E8785771-C4E5-4032-A5C9-279ED3FBF268}">
          <p14:sldIdLst>
            <p14:sldId id="280"/>
            <p14:sldId id="272"/>
            <p14:sldId id="285"/>
            <p14:sldId id="286"/>
            <p14:sldId id="271"/>
            <p14:sldId id="268"/>
            <p14:sldId id="292"/>
          </p14:sldIdLst>
        </p14:section>
        <p14:section name="Proposed Method" id="{74C92D99-80D9-4AC8-ACB7-DC2CF85D3E5B}">
          <p14:sldIdLst>
            <p14:sldId id="281"/>
            <p14:sldId id="278"/>
            <p14:sldId id="265"/>
            <p14:sldId id="266"/>
            <p14:sldId id="290"/>
            <p14:sldId id="287"/>
            <p14:sldId id="291"/>
          </p14:sldIdLst>
        </p14:section>
        <p14:section name="Experimental Results" id="{109963CD-EC9D-42B2-8952-A2BD31745391}">
          <p14:sldIdLst>
            <p14:sldId id="282"/>
            <p14:sldId id="279"/>
          </p14:sldIdLst>
        </p14:section>
        <p14:section name="Discussion and Conclusion" id="{6D0E8A99-5EC5-4870-AA68-5C770939D1F6}">
          <p14:sldIdLst>
            <p14:sldId id="283"/>
            <p14:sldId id="263"/>
            <p14:sldId id="261"/>
            <p14:sldId id="293"/>
            <p14:sldId id="284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" initials="c" lastIdx="1" clrIdx="0">
    <p:extLst>
      <p:ext uri="{19B8F6BF-5375-455C-9EA6-DF929625EA0E}">
        <p15:presenceInfo xmlns:p15="http://schemas.microsoft.com/office/powerpoint/2012/main" userId="17562fec1543b3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87" autoAdjust="0"/>
    <p:restoredTop sz="88397" autoAdjust="0"/>
  </p:normalViewPr>
  <p:slideViewPr>
    <p:cSldViewPr snapToGrid="0">
      <p:cViewPr varScale="1">
        <p:scale>
          <a:sx n="112" d="100"/>
          <a:sy n="112" d="100"/>
        </p:scale>
        <p:origin x="5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41076-441F-46E6-AE27-5C4961224B1E}" type="datetimeFigureOut">
              <a:rPr lang="zh-TW" altLang="en-US" smtClean="0"/>
              <a:t>2021/6/3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624D5-50FC-4858-8FEB-BF683A2AA1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4850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https://riverparkdentalct.com/endodontics/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987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\item \item \item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65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794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\item \item \item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009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\item \item \item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8417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\item \item \item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818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096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Dragging mode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133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057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8122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1804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00" y="291091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153151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  <a:endParaRPr lang="en-US" dirty="0"/>
          </a:p>
        </p:txBody>
      </p:sp>
      <p:sp>
        <p:nvSpPr>
          <p:cNvPr id="34" name="Google Shape;15;p2">
            <a:extLst>
              <a:ext uri="{FF2B5EF4-FFF2-40B4-BE49-F238E27FC236}">
                <a16:creationId xmlns:a16="http://schemas.microsoft.com/office/drawing/2014/main" id="{8A526C7C-2E73-4630-A137-A921642198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641916" y="6383408"/>
            <a:ext cx="374073" cy="457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 b="1"/>
            </a:lvl1pPr>
            <a:lvl2pPr lvl="1" rtl="0">
              <a:buNone/>
              <a:defRPr sz="1200" b="1"/>
            </a:lvl2pPr>
            <a:lvl3pPr lvl="2" rtl="0">
              <a:buNone/>
              <a:defRPr sz="1200" b="1"/>
            </a:lvl3pPr>
            <a:lvl4pPr lvl="3" rtl="0">
              <a:buNone/>
              <a:defRPr sz="1200" b="1"/>
            </a:lvl4pPr>
            <a:lvl5pPr lvl="4" rtl="0">
              <a:buNone/>
              <a:defRPr sz="1200" b="1"/>
            </a:lvl5pPr>
            <a:lvl6pPr lvl="5" rtl="0">
              <a:buNone/>
              <a:defRPr sz="1200" b="1"/>
            </a:lvl6pPr>
            <a:lvl7pPr lvl="6" rtl="0">
              <a:buNone/>
              <a:defRPr sz="1200" b="1"/>
            </a:lvl7pPr>
            <a:lvl8pPr lvl="7" rtl="0">
              <a:buNone/>
              <a:defRPr sz="1200" b="1"/>
            </a:lvl8pPr>
            <a:lvl9pPr lvl="8" rtl="0">
              <a:buNone/>
              <a:defRPr sz="1200"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977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267" y="855498"/>
            <a:ext cx="8076649" cy="553838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cxnSp>
        <p:nvCxnSpPr>
          <p:cNvPr id="7" name="Google Shape;61;p8">
            <a:extLst>
              <a:ext uri="{FF2B5EF4-FFF2-40B4-BE49-F238E27FC236}">
                <a16:creationId xmlns:a16="http://schemas.microsoft.com/office/drawing/2014/main" id="{38C4585E-424B-46F8-B8CB-6B1FE2264F83}"/>
              </a:ext>
            </a:extLst>
          </p:cNvPr>
          <p:cNvCxnSpPr>
            <a:cxnSpLocks/>
          </p:cNvCxnSpPr>
          <p:nvPr userDrawn="1"/>
        </p:nvCxnSpPr>
        <p:spPr>
          <a:xfrm>
            <a:off x="565267" y="768268"/>
            <a:ext cx="6916189" cy="0"/>
          </a:xfrm>
          <a:prstGeom prst="straightConnector1">
            <a:avLst/>
          </a:prstGeom>
          <a:noFill/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15;p2">
            <a:extLst>
              <a:ext uri="{FF2B5EF4-FFF2-40B4-BE49-F238E27FC236}">
                <a16:creationId xmlns:a16="http://schemas.microsoft.com/office/drawing/2014/main" id="{81EBE0F9-55E2-4C7C-B2F8-36A0F504D306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641916" y="6383408"/>
            <a:ext cx="374073" cy="457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 b="1"/>
            </a:lvl1pPr>
            <a:lvl2pPr lvl="1" rtl="0">
              <a:buNone/>
              <a:defRPr sz="1200" b="1"/>
            </a:lvl2pPr>
            <a:lvl3pPr lvl="2" rtl="0">
              <a:buNone/>
              <a:defRPr sz="1200" b="1"/>
            </a:lvl3pPr>
            <a:lvl4pPr lvl="3" rtl="0">
              <a:buNone/>
              <a:defRPr sz="1200" b="1"/>
            </a:lvl4pPr>
            <a:lvl5pPr lvl="4" rtl="0">
              <a:buNone/>
              <a:defRPr sz="1200" b="1"/>
            </a:lvl5pPr>
            <a:lvl6pPr lvl="5" rtl="0">
              <a:buNone/>
              <a:defRPr sz="1200" b="1"/>
            </a:lvl6pPr>
            <a:lvl7pPr lvl="6" rtl="0">
              <a:buNone/>
              <a:defRPr sz="1200" b="1"/>
            </a:lvl7pPr>
            <a:lvl8pPr lvl="7" rtl="0">
              <a:buNone/>
              <a:defRPr sz="1200" b="1"/>
            </a:lvl8pPr>
            <a:lvl9pPr lvl="8" rtl="0">
              <a:buNone/>
              <a:defRPr sz="1200"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C9506D9-C9DD-4068-A92E-6FF27BC7E0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267" y="297112"/>
            <a:ext cx="6916189" cy="47115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dirty="0"/>
              <a:t>Outline</a:t>
            </a:r>
          </a:p>
        </p:txBody>
      </p:sp>
      <p:cxnSp>
        <p:nvCxnSpPr>
          <p:cNvPr id="29" name="Google Shape;28;p4">
            <a:extLst>
              <a:ext uri="{FF2B5EF4-FFF2-40B4-BE49-F238E27FC236}">
                <a16:creationId xmlns:a16="http://schemas.microsoft.com/office/drawing/2014/main" id="{C31DC5CA-111A-4B1C-94D2-87A5E1601434}"/>
              </a:ext>
            </a:extLst>
          </p:cNvPr>
          <p:cNvCxnSpPr>
            <a:cxnSpLocks/>
          </p:cNvCxnSpPr>
          <p:nvPr userDrawn="1"/>
        </p:nvCxnSpPr>
        <p:spPr>
          <a:xfrm>
            <a:off x="0" y="640288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441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267" y="855498"/>
            <a:ext cx="8076649" cy="553838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7" name="Google Shape;15;p2">
            <a:extLst>
              <a:ext uri="{FF2B5EF4-FFF2-40B4-BE49-F238E27FC236}">
                <a16:creationId xmlns:a16="http://schemas.microsoft.com/office/drawing/2014/main" id="{81EBE0F9-55E2-4C7C-B2F8-36A0F504D306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641916" y="6383408"/>
            <a:ext cx="374073" cy="457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 b="1"/>
            </a:lvl1pPr>
            <a:lvl2pPr lvl="1" rtl="0">
              <a:buNone/>
              <a:defRPr sz="1200" b="1"/>
            </a:lvl2pPr>
            <a:lvl3pPr lvl="2" rtl="0">
              <a:buNone/>
              <a:defRPr sz="1200" b="1"/>
            </a:lvl3pPr>
            <a:lvl4pPr lvl="3" rtl="0">
              <a:buNone/>
              <a:defRPr sz="1200" b="1"/>
            </a:lvl4pPr>
            <a:lvl5pPr lvl="4" rtl="0">
              <a:buNone/>
              <a:defRPr sz="1200" b="1"/>
            </a:lvl5pPr>
            <a:lvl6pPr lvl="5" rtl="0">
              <a:buNone/>
              <a:defRPr sz="1200" b="1"/>
            </a:lvl6pPr>
            <a:lvl7pPr lvl="6" rtl="0">
              <a:buNone/>
              <a:defRPr sz="1200" b="1"/>
            </a:lvl7pPr>
            <a:lvl8pPr lvl="7" rtl="0">
              <a:buNone/>
              <a:defRPr sz="1200" b="1"/>
            </a:lvl8pPr>
            <a:lvl9pPr lvl="8" rtl="0">
              <a:buNone/>
              <a:defRPr sz="1200"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C9506D9-C9DD-4068-A92E-6FF27BC7E0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209879"/>
            <a:ext cx="9143998" cy="471600"/>
          </a:xfrm>
        </p:spPr>
        <p:txBody>
          <a:bodyPr>
            <a:noAutofit/>
          </a:bodyPr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dirty="0"/>
              <a:t>Subtitle</a:t>
            </a:r>
          </a:p>
        </p:txBody>
      </p:sp>
      <p:cxnSp>
        <p:nvCxnSpPr>
          <p:cNvPr id="29" name="Google Shape;28;p4">
            <a:extLst>
              <a:ext uri="{FF2B5EF4-FFF2-40B4-BE49-F238E27FC236}">
                <a16:creationId xmlns:a16="http://schemas.microsoft.com/office/drawing/2014/main" id="{C31DC5CA-111A-4B1C-94D2-87A5E1601434}"/>
              </a:ext>
            </a:extLst>
          </p:cNvPr>
          <p:cNvCxnSpPr>
            <a:cxnSpLocks/>
          </p:cNvCxnSpPr>
          <p:nvPr userDrawn="1"/>
        </p:nvCxnSpPr>
        <p:spPr>
          <a:xfrm>
            <a:off x="0" y="640288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61;p8">
            <a:extLst>
              <a:ext uri="{FF2B5EF4-FFF2-40B4-BE49-F238E27FC236}">
                <a16:creationId xmlns:a16="http://schemas.microsoft.com/office/drawing/2014/main" id="{05359ED0-93B0-4B41-B5E4-42E73CC00424}"/>
              </a:ext>
            </a:extLst>
          </p:cNvPr>
          <p:cNvCxnSpPr>
            <a:cxnSpLocks/>
          </p:cNvCxnSpPr>
          <p:nvPr userDrawn="1"/>
        </p:nvCxnSpPr>
        <p:spPr>
          <a:xfrm>
            <a:off x="1841500" y="694179"/>
            <a:ext cx="5372100" cy="0"/>
          </a:xfrm>
          <a:prstGeom prst="straightConnector1">
            <a:avLst/>
          </a:prstGeom>
          <a:noFill/>
          <a:ln w="2857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207811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CA9AA07-7B65-4720-B152-5946D3CA25DA}"/>
              </a:ext>
            </a:extLst>
          </p:cNvPr>
          <p:cNvGrpSpPr/>
          <p:nvPr userDrawn="1"/>
        </p:nvGrpSpPr>
        <p:grpSpPr>
          <a:xfrm>
            <a:off x="3072682" y="6432032"/>
            <a:ext cx="2998636" cy="375913"/>
            <a:chOff x="5434760" y="5876013"/>
            <a:chExt cx="3045503" cy="375913"/>
          </a:xfrm>
        </p:grpSpPr>
        <p:pic>
          <p:nvPicPr>
            <p:cNvPr id="9" name="內容版面配置區 6">
              <a:extLst>
                <a:ext uri="{FF2B5EF4-FFF2-40B4-BE49-F238E27FC236}">
                  <a16:creationId xmlns:a16="http://schemas.microsoft.com/office/drawing/2014/main" id="{47C4847C-9A91-46D2-B88B-AAC1848D5A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1200" b="57200" l="20000" r="75467">
                          <a14:foregroundMark x1="25600" y1="47067" x2="25600" y2="47067"/>
                          <a14:foregroundMark x1="36000" y1="52400" x2="36000" y2="52400"/>
                          <a14:foregroundMark x1="70800" y1="44533" x2="70800" y2="44533"/>
                          <a14:foregroundMark x1="75600" y1="54533" x2="75600" y2="54533"/>
                          <a14:foregroundMark x1="35200" y1="56533" x2="35200" y2="56533"/>
                          <a14:foregroundMark x1="22667" y1="57067" x2="22667" y2="57067"/>
                          <a14:foregroundMark x1="20000" y1="56933" x2="20000" y2="56933"/>
                          <a14:foregroundMark x1="27333" y1="42400" x2="27333" y2="42400"/>
                          <a14:foregroundMark x1="25467" y1="50667" x2="25467" y2="50667"/>
                          <a14:foregroundMark x1="24400" y1="55467" x2="24400" y2="55467"/>
                          <a14:foregroundMark x1="26133" y1="49600" x2="26133" y2="49600"/>
                          <a14:foregroundMark x1="25200" y1="50667" x2="25200" y2="50667"/>
                          <a14:foregroundMark x1="25733" y1="50400" x2="25733" y2="50400"/>
                          <a14:foregroundMark x1="42133" y1="47600" x2="42133" y2="47600"/>
                          <a14:foregroundMark x1="42267" y1="46400" x2="42267" y2="46400"/>
                          <a14:foregroundMark x1="43200" y1="44667" x2="43200" y2="44667"/>
                          <a14:foregroundMark x1="45200" y1="44933" x2="45200" y2="44933"/>
                          <a14:foregroundMark x1="46267" y1="49600" x2="47733" y2="53200"/>
                          <a14:foregroundMark x1="28533" y1="46000" x2="31200" y2="48933"/>
                          <a14:foregroundMark x1="69733" y1="51067" x2="68933" y2="48667"/>
                          <a14:foregroundMark x1="39067" y1="42000" x2="39067" y2="42000"/>
                          <a14:foregroundMark x1="28267" y1="42667" x2="28267" y2="42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7" t="39427" r="21468" b="40531"/>
            <a:stretch/>
          </p:blipFill>
          <p:spPr>
            <a:xfrm>
              <a:off x="5434760" y="5919094"/>
              <a:ext cx="927447" cy="308224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51D7A7E0-C81D-475E-A78C-60E119F76512}"/>
                </a:ext>
              </a:extLst>
            </p:cNvPr>
            <p:cNvSpPr txBox="1"/>
            <p:nvPr/>
          </p:nvSpPr>
          <p:spPr>
            <a:xfrm>
              <a:off x="6260895" y="5876013"/>
              <a:ext cx="2219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次世代手術自動化系統實驗室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334CB3A-06AE-44E9-8C2E-81DE41C77686}"/>
                </a:ext>
              </a:extLst>
            </p:cNvPr>
            <p:cNvSpPr txBox="1"/>
            <p:nvPr/>
          </p:nvSpPr>
          <p:spPr>
            <a:xfrm>
              <a:off x="6273107" y="6067260"/>
              <a:ext cx="21949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6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N</a:t>
              </a:r>
              <a:r>
                <a:rPr lang="en-US" altLang="zh-TW" sz="5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ext-generation </a:t>
              </a:r>
              <a:r>
                <a:rPr lang="en-US" altLang="zh-TW" sz="6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A</a:t>
              </a:r>
              <a:r>
                <a:rPr lang="en-US" altLang="zh-TW" sz="5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utomated </a:t>
              </a:r>
              <a:r>
                <a:rPr lang="en-US" altLang="zh-TW" sz="6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S</a:t>
              </a:r>
              <a:r>
                <a:rPr lang="en-US" altLang="zh-TW" sz="5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urgical </a:t>
              </a:r>
              <a:r>
                <a:rPr lang="en-US" altLang="zh-TW" sz="6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A</a:t>
              </a:r>
              <a:r>
                <a:rPr lang="en-US" altLang="zh-TW" sz="5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pparatus </a:t>
              </a:r>
              <a:r>
                <a:rPr lang="en-US" altLang="zh-TW" sz="6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Lab</a:t>
              </a:r>
            </a:p>
          </p:txBody>
        </p:sp>
      </p:grpSp>
      <p:sp>
        <p:nvSpPr>
          <p:cNvPr id="15" name="Google Shape;15;p2">
            <a:extLst>
              <a:ext uri="{FF2B5EF4-FFF2-40B4-BE49-F238E27FC236}">
                <a16:creationId xmlns:a16="http://schemas.microsoft.com/office/drawing/2014/main" id="{A9468BB2-97FE-4EA6-B74D-5346847D7908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602134" y="6400537"/>
            <a:ext cx="374073" cy="457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 b="1"/>
            </a:lvl1pPr>
            <a:lvl2pPr lvl="1" rtl="0">
              <a:buNone/>
              <a:defRPr sz="1200" b="1"/>
            </a:lvl2pPr>
            <a:lvl3pPr lvl="2" rtl="0">
              <a:buNone/>
              <a:defRPr sz="1200" b="1"/>
            </a:lvl3pPr>
            <a:lvl4pPr lvl="3" rtl="0">
              <a:buNone/>
              <a:defRPr sz="1200" b="1"/>
            </a:lvl4pPr>
            <a:lvl5pPr lvl="4" rtl="0">
              <a:buNone/>
              <a:defRPr sz="1200" b="1"/>
            </a:lvl5pPr>
            <a:lvl6pPr lvl="5" rtl="0">
              <a:buNone/>
              <a:defRPr sz="1200" b="1"/>
            </a:lvl6pPr>
            <a:lvl7pPr lvl="6" rtl="0">
              <a:buNone/>
              <a:defRPr sz="1200" b="1"/>
            </a:lvl7pPr>
            <a:lvl8pPr lvl="7" rtl="0">
              <a:buNone/>
              <a:defRPr sz="1200" b="1"/>
            </a:lvl8pPr>
            <a:lvl9pPr lvl="8" rtl="0">
              <a:buNone/>
              <a:defRPr sz="1200"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5013FC-C0A3-41AE-970B-4578B71384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129" y="6471469"/>
            <a:ext cx="1203221" cy="31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6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11.gif"/><Relationship Id="rId5" Type="http://schemas.openxmlformats.org/officeDocument/2006/relationships/image" Target="../media/image6.gif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1.gif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11.gif"/><Relationship Id="rId5" Type="http://schemas.openxmlformats.org/officeDocument/2006/relationships/image" Target="../media/image6.gif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32380-AF28-42A5-98B1-F8FB703AF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91366"/>
            <a:ext cx="9144000" cy="1312878"/>
          </a:xfrm>
        </p:spPr>
        <p:txBody>
          <a:bodyPr>
            <a:noAutofit/>
          </a:bodyPr>
          <a:lstStyle/>
          <a:p>
            <a:br>
              <a:rPr lang="en-US" altLang="zh-TW" sz="2800" b="1" dirty="0">
                <a:solidFill>
                  <a:srgbClr val="002060"/>
                </a:solidFill>
              </a:rPr>
            </a:br>
            <a:r>
              <a:rPr lang="en-US" altLang="zh-TW" sz="2800" b="1" dirty="0">
                <a:solidFill>
                  <a:srgbClr val="002060"/>
                </a:solidFill>
              </a:rPr>
              <a:t>Robot-Assisted Endodontic Treatment Based on Force-Guided Alignment and File </a:t>
            </a:r>
            <a:r>
              <a:rPr lang="en-US" altLang="zh-TW" sz="2800" b="1" dirty="0" err="1">
                <a:solidFill>
                  <a:srgbClr val="002060"/>
                </a:solidFill>
              </a:rPr>
              <a:t>Feedrate</a:t>
            </a:r>
            <a:r>
              <a:rPr lang="en-US" altLang="zh-TW" sz="2800" b="1" dirty="0">
                <a:solidFill>
                  <a:srgbClr val="002060"/>
                </a:solidFill>
              </a:rPr>
              <a:t> Control</a:t>
            </a:r>
            <a:endParaRPr lang="zh-TW" altLang="en-US" sz="2800" b="1" dirty="0">
              <a:solidFill>
                <a:srgbClr val="002060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2A0DE61-B07A-44DC-A1E5-39BD44F04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6" y="4385507"/>
            <a:ext cx="8086344" cy="1997901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Presenter: Yi-Chan Li</a:t>
            </a:r>
          </a:p>
          <a:p>
            <a:pPr algn="l">
              <a:lnSpc>
                <a:spcPct val="120000"/>
              </a:lnSpc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Advisor: Prof. Cheng-Wei Chen</a:t>
            </a:r>
          </a:p>
          <a:p>
            <a:pPr algn="l">
              <a:lnSpc>
                <a:spcPct val="120000"/>
              </a:lnSpc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Date: 2021/06/22</a:t>
            </a:r>
          </a:p>
          <a:p>
            <a:pPr algn="l">
              <a:lnSpc>
                <a:spcPct val="120000"/>
              </a:lnSpc>
            </a:pP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endParaRPr lang="zh-TW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56B328-463D-4231-BE5C-65F5DD0DA28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</a:t>
            </a:fld>
            <a:endParaRPr lang="zh-TW" altLang="en-US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FF56FC7-2179-4821-8516-A92F1276F24C}"/>
              </a:ext>
            </a:extLst>
          </p:cNvPr>
          <p:cNvCxnSpPr>
            <a:cxnSpLocks/>
          </p:cNvCxnSpPr>
          <p:nvPr/>
        </p:nvCxnSpPr>
        <p:spPr>
          <a:xfrm>
            <a:off x="304800" y="3289004"/>
            <a:ext cx="84836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標題 1">
            <a:extLst>
              <a:ext uri="{FF2B5EF4-FFF2-40B4-BE49-F238E27FC236}">
                <a16:creationId xmlns:a16="http://schemas.microsoft.com/office/drawing/2014/main" id="{FD37C659-47C4-4DA3-BDC8-5D3393CE8919}"/>
              </a:ext>
            </a:extLst>
          </p:cNvPr>
          <p:cNvSpPr txBox="1">
            <a:spLocks/>
          </p:cNvSpPr>
          <p:nvPr/>
        </p:nvSpPr>
        <p:spPr>
          <a:xfrm>
            <a:off x="355600" y="3082275"/>
            <a:ext cx="8483600" cy="693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r"/>
            <a:r>
              <a:rPr lang="en-US" altLang="zh-TW" sz="2400" b="1" dirty="0" err="1">
                <a:solidFill>
                  <a:srgbClr val="002060"/>
                </a:solidFill>
              </a:rPr>
              <a:t>DentiBot</a:t>
            </a:r>
            <a:endParaRPr lang="zh-TW" alt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81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289741-58CB-4BCE-A0BF-10EAF29C5BA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10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2F7DDD2-95E6-4F5E-BD37-EDE48020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Other Dental Robots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D155CCDF-E5E3-44A4-9510-3B0114B10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8E4882E-0770-4755-AA45-CF5F94EE4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67" y="1056001"/>
            <a:ext cx="3702466" cy="2193769"/>
          </a:xfrm>
          <a:prstGeom prst="rect">
            <a:avLst/>
          </a:prstGeom>
        </p:spPr>
      </p:pic>
      <p:pic>
        <p:nvPicPr>
          <p:cNvPr id="10" name="Picture 2" descr="https://lh5.googleusercontent.com/zE36OZqUPY4tXrjTLXaVRPjbtyQBeaGF-zETtRnGTHYwusvOofpH5CER7Rb_mbJatuPbiv34CvncGfBBBmhS_-qs_zCaplHeSjphln1D6mIzoSjLRnqvjFoPdz7CWf7tumTxR6TunoA">
            <a:extLst>
              <a:ext uri="{FF2B5EF4-FFF2-40B4-BE49-F238E27FC236}">
                <a16:creationId xmlns:a16="http://schemas.microsoft.com/office/drawing/2014/main" id="{CC3C65E0-685B-483A-B06D-92A760D43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801" y="992843"/>
            <a:ext cx="3552932" cy="232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947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A9AF0FF-7EEC-4055-B317-F9E3036BD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80000"/>
              </a:lnSpc>
              <a:spcBef>
                <a:spcPts val="0"/>
              </a:spcBef>
            </a:pPr>
            <a:r>
              <a:rPr lang="en-US" altLang="zh-TW" b="1" dirty="0"/>
              <a:t>Yomi Robotic System (</a:t>
            </a:r>
            <a:r>
              <a:rPr lang="en-US" altLang="zh-TW" b="1" dirty="0" err="1"/>
              <a:t>Neocis</a:t>
            </a:r>
            <a:r>
              <a:rPr lang="en-US" altLang="zh-TW" b="1" dirty="0"/>
              <a:t> Inc.)</a:t>
            </a:r>
          </a:p>
          <a:p>
            <a:pPr lvl="0">
              <a:lnSpc>
                <a:spcPct val="80000"/>
              </a:lnSpc>
              <a:spcBef>
                <a:spcPts val="0"/>
              </a:spcBef>
            </a:pPr>
            <a:endParaRPr lang="en" altLang="zh-TW" dirty="0"/>
          </a:p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" altLang="zh-TW" dirty="0"/>
              <a:t>surgical technology that assists dental </a:t>
            </a:r>
            <a:r>
              <a:rPr lang="en" altLang="zh-TW" dirty="0">
                <a:solidFill>
                  <a:srgbClr val="FF0000"/>
                </a:solidFill>
              </a:rPr>
              <a:t>implant surgery </a:t>
            </a:r>
            <a:r>
              <a:rPr lang="en" altLang="zh-TW" dirty="0"/>
              <a:t>using 3D image of the patient.</a:t>
            </a:r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289741-58CB-4BCE-A0BF-10EAF29C5BA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11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2F7DDD2-95E6-4F5E-BD37-EDE48020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Commercial Dental Robot</a:t>
            </a:r>
            <a:endParaRPr lang="zh-TW" altLang="en-US" dirty="0"/>
          </a:p>
        </p:txBody>
      </p:sp>
      <p:pic>
        <p:nvPicPr>
          <p:cNvPr id="6" name="Google Shape;130;p6">
            <a:extLst>
              <a:ext uri="{FF2B5EF4-FFF2-40B4-BE49-F238E27FC236}">
                <a16:creationId xmlns:a16="http://schemas.microsoft.com/office/drawing/2014/main" id="{49D3E807-C444-4D70-805F-298107CCB4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64624" y="2135854"/>
            <a:ext cx="4814751" cy="3308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1543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12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D6784E5-1E6F-4EF1-8324-A2C5F6B4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9879"/>
            <a:ext cx="9143998" cy="471600"/>
          </a:xfrm>
        </p:spPr>
        <p:txBody>
          <a:bodyPr/>
          <a:lstStyle/>
          <a:p>
            <a:r>
              <a:rPr lang="en-US" altLang="zh-TW" dirty="0"/>
              <a:t>Prospect of </a:t>
            </a:r>
            <a:r>
              <a:rPr lang="en-US" altLang="zh-TW" dirty="0" err="1"/>
              <a:t>DentiBot</a:t>
            </a:r>
            <a:endParaRPr lang="zh-TW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18A01B7-1C76-4948-B917-B00F05296F6C}"/>
              </a:ext>
            </a:extLst>
          </p:cNvPr>
          <p:cNvGrpSpPr/>
          <p:nvPr/>
        </p:nvGrpSpPr>
        <p:grpSpPr>
          <a:xfrm>
            <a:off x="3369174" y="2442645"/>
            <a:ext cx="4204496" cy="2584719"/>
            <a:chOff x="2783218" y="4245766"/>
            <a:chExt cx="3533350" cy="2172131"/>
          </a:xfrm>
        </p:grpSpPr>
        <p:pic>
          <p:nvPicPr>
            <p:cNvPr id="21" name="Google Shape;105;p4">
              <a:extLst>
                <a:ext uri="{FF2B5EF4-FFF2-40B4-BE49-F238E27FC236}">
                  <a16:creationId xmlns:a16="http://schemas.microsoft.com/office/drawing/2014/main" id="{E5F0A940-8338-4832-8AAF-A20A9CC908D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1934" y="4266786"/>
              <a:ext cx="2937863" cy="206854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A756864-264F-4E9F-B3E8-C60B7C248163}"/>
                </a:ext>
              </a:extLst>
            </p:cNvPr>
            <p:cNvSpPr/>
            <p:nvPr/>
          </p:nvSpPr>
          <p:spPr>
            <a:xfrm>
              <a:off x="3013337" y="4245766"/>
              <a:ext cx="3303231" cy="7178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8F61762-B811-4C45-A7CC-46CC4ACA1169}"/>
                </a:ext>
              </a:extLst>
            </p:cNvPr>
            <p:cNvSpPr/>
            <p:nvPr/>
          </p:nvSpPr>
          <p:spPr>
            <a:xfrm>
              <a:off x="5184501" y="4869856"/>
              <a:ext cx="993383" cy="15480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117FAF9-A9FB-4E55-9483-77C04CB789B3}"/>
                </a:ext>
              </a:extLst>
            </p:cNvPr>
            <p:cNvSpPr/>
            <p:nvPr/>
          </p:nvSpPr>
          <p:spPr>
            <a:xfrm>
              <a:off x="2783218" y="4841568"/>
              <a:ext cx="1143741" cy="1545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56FC9B60-4E2F-4688-9B95-2DD8630099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793"/>
          <a:stretch/>
        </p:blipFill>
        <p:spPr>
          <a:xfrm>
            <a:off x="4417976" y="1482912"/>
            <a:ext cx="1830218" cy="126474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F5C7C12-7305-4049-893C-2EEB5C6CD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597" y="1377629"/>
            <a:ext cx="483884" cy="483884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5A1F531C-33AE-400D-B225-1D2FD35412C6}"/>
              </a:ext>
            </a:extLst>
          </p:cNvPr>
          <p:cNvSpPr txBox="1"/>
          <p:nvPr/>
        </p:nvSpPr>
        <p:spPr>
          <a:xfrm>
            <a:off x="8607498" y="3587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kumimoji="1" lang="zh-TW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6" descr="https://lh5.googleusercontent.com/fiT81YLipSlAg5hhRNr_JQ9NqUaInganoH4X4z-6toWPlU93GckXuW1OvRRcxFMs1UcPdP70Ibrhx385wVcorH-WRQwKFkV5g1SM63_RkgT37ecJATV1vdG-dSXnJaVyrd_fu_RgVQA">
            <a:extLst>
              <a:ext uri="{FF2B5EF4-FFF2-40B4-BE49-F238E27FC236}">
                <a16:creationId xmlns:a16="http://schemas.microsoft.com/office/drawing/2014/main" id="{31C69413-CD0D-42F4-86D4-262331AEB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64"/>
          <a:stretch/>
        </p:blipFill>
        <p:spPr bwMode="auto">
          <a:xfrm>
            <a:off x="7176221" y="1535566"/>
            <a:ext cx="1880420" cy="110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內容版面配置區 1">
            <a:extLst>
              <a:ext uri="{FF2B5EF4-FFF2-40B4-BE49-F238E27FC236}">
                <a16:creationId xmlns:a16="http://schemas.microsoft.com/office/drawing/2014/main" id="{E8B48379-E5EE-4214-9CCB-D6500425E8B1}"/>
              </a:ext>
            </a:extLst>
          </p:cNvPr>
          <p:cNvSpPr txBox="1">
            <a:spLocks/>
          </p:cNvSpPr>
          <p:nvPr/>
        </p:nvSpPr>
        <p:spPr>
          <a:xfrm>
            <a:off x="530849" y="888756"/>
            <a:ext cx="8076649" cy="4523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AutoNum type="arabicPeriod"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Move to the infected teeth 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AutoNum type="arabicPeriod"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Root canal searching 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AutoNum type="arabicPeriod"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Repetitive drilling 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AutoNum type="arabicPeriod"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Apex detection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DAF8F1-F942-4FBC-986A-7322F10687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6515" y="3303022"/>
            <a:ext cx="1643112" cy="1606598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4ABDA905-D51C-43AA-8F3E-B4CDC4864A40}"/>
              </a:ext>
            </a:extLst>
          </p:cNvPr>
          <p:cNvSpPr/>
          <p:nvPr/>
        </p:nvSpPr>
        <p:spPr>
          <a:xfrm>
            <a:off x="4569173" y="5205352"/>
            <a:ext cx="64357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Figure source: </a:t>
            </a:r>
          </a:p>
          <a:p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https://www.rabinefamilydentistry.com/root-canals/</a:t>
            </a:r>
          </a:p>
        </p:txBody>
      </p:sp>
    </p:spTree>
    <p:extLst>
      <p:ext uri="{BB962C8B-B14F-4D97-AF65-F5344CB8AC3E}">
        <p14:creationId xmlns:p14="http://schemas.microsoft.com/office/powerpoint/2010/main" val="47109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8.33333E-7 -0.01991 L -0.02726 -0.02986 C -0.03264 -0.03171 -0.04115 -0.03194 -0.04948 -0.03194 C -0.05955 -0.03194 -0.06736 -0.03171 -0.07292 -0.02986 L -0.09896 -0.01991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F5F067F-2F31-4B63-8CB4-DF17D736517C}"/>
              </a:ext>
            </a:extLst>
          </p:cNvPr>
          <p:cNvGrpSpPr/>
          <p:nvPr/>
        </p:nvGrpSpPr>
        <p:grpSpPr>
          <a:xfrm>
            <a:off x="2693207" y="554925"/>
            <a:ext cx="2843993" cy="1858055"/>
            <a:chOff x="3029138" y="4245766"/>
            <a:chExt cx="3143452" cy="2110586"/>
          </a:xfrm>
        </p:grpSpPr>
        <p:pic>
          <p:nvPicPr>
            <p:cNvPr id="7" name="Google Shape;105;p4">
              <a:extLst>
                <a:ext uri="{FF2B5EF4-FFF2-40B4-BE49-F238E27FC236}">
                  <a16:creationId xmlns:a16="http://schemas.microsoft.com/office/drawing/2014/main" id="{F19D2135-7789-42DA-BA39-969E579CD02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31934" y="4266786"/>
              <a:ext cx="2937863" cy="206854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D0D545-9484-485C-9F2E-998A16A902CB}"/>
                </a:ext>
              </a:extLst>
            </p:cNvPr>
            <p:cNvSpPr/>
            <p:nvPr/>
          </p:nvSpPr>
          <p:spPr>
            <a:xfrm>
              <a:off x="3106880" y="4245766"/>
              <a:ext cx="3065710" cy="7178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D29688F-2C3C-4085-B477-BE92EF17C9D6}"/>
                </a:ext>
              </a:extLst>
            </p:cNvPr>
            <p:cNvSpPr/>
            <p:nvPr/>
          </p:nvSpPr>
          <p:spPr>
            <a:xfrm>
              <a:off x="5184500" y="4869856"/>
              <a:ext cx="988090" cy="14864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BFB2BA8-B6D8-4680-8DCA-C26FCC5A5C20}"/>
                </a:ext>
              </a:extLst>
            </p:cNvPr>
            <p:cNvSpPr/>
            <p:nvPr/>
          </p:nvSpPr>
          <p:spPr>
            <a:xfrm>
              <a:off x="3029138" y="4841568"/>
              <a:ext cx="885296" cy="1514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9B8660-77A6-4B64-AD49-C7EF11975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90" y="384779"/>
            <a:ext cx="8076649" cy="738184"/>
          </a:xfrm>
        </p:spPr>
        <p:txBody>
          <a:bodyPr>
            <a:normAutofit/>
          </a:bodyPr>
          <a:lstStyle/>
          <a:p>
            <a:pPr marL="0" lvl="0" indent="0">
              <a:lnSpc>
                <a:spcPct val="250000"/>
              </a:lnSpc>
              <a:buNone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How to assist dentists in performing “Cleaning” procedure?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13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D6784E5-1E6F-4EF1-8324-A2C5F6B4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Statement</a:t>
            </a:r>
            <a:endParaRPr lang="zh-TW" altLang="en-US" dirty="0"/>
          </a:p>
        </p:txBody>
      </p:sp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D623F7CB-E191-4A10-A77B-7B51A31752EE}"/>
              </a:ext>
            </a:extLst>
          </p:cNvPr>
          <p:cNvSpPr txBox="1">
            <a:spLocks/>
          </p:cNvSpPr>
          <p:nvPr/>
        </p:nvSpPr>
        <p:spPr>
          <a:xfrm>
            <a:off x="560390" y="2037305"/>
            <a:ext cx="7664333" cy="1608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250000"/>
              </a:lnSpc>
              <a:buNone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How to align an unknown root canal direction?</a:t>
            </a: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C6723D0D-D56F-4E4C-9F74-EA66EC55A157}"/>
              </a:ext>
            </a:extLst>
          </p:cNvPr>
          <p:cNvSpPr txBox="1">
            <a:spLocks/>
          </p:cNvSpPr>
          <p:nvPr/>
        </p:nvSpPr>
        <p:spPr>
          <a:xfrm>
            <a:off x="560390" y="4305804"/>
            <a:ext cx="7664333" cy="6920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250000"/>
              </a:lnSpc>
              <a:buNone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How to protect the endodontic file from fracturing?</a:t>
            </a:r>
            <a:endParaRPr lang="zh-TW" altLang="zh-TW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Google Shape;106;p4">
            <a:extLst>
              <a:ext uri="{FF2B5EF4-FFF2-40B4-BE49-F238E27FC236}">
                <a16:creationId xmlns:a16="http://schemas.microsoft.com/office/drawing/2014/main" id="{7CCC9F02-52DE-4AC1-9896-F5A800F0223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1236" r="19591"/>
          <a:stretch/>
        </p:blipFill>
        <p:spPr>
          <a:xfrm>
            <a:off x="3631411" y="5050086"/>
            <a:ext cx="974323" cy="123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" name="Direction">
            <a:hlinkClick r:id="" action="ppaction://media"/>
            <a:extLst>
              <a:ext uri="{FF2B5EF4-FFF2-40B4-BE49-F238E27FC236}">
                <a16:creationId xmlns:a16="http://schemas.microsoft.com/office/drawing/2014/main" id="{712B960D-9320-41A7-9D2E-8442394C411D}"/>
              </a:ext>
            </a:extLst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" end="996"/>
                </p14:media>
              </p:ext>
            </p:extLst>
          </p:nvPr>
        </p:nvPicPr>
        <p:blipFill rotWithShape="1">
          <a:blip r:embed="rId7"/>
          <a:srcRect r="90173" b="48148"/>
          <a:stretch>
            <a:fillRect/>
          </a:stretch>
        </p:blipFill>
        <p:spPr>
          <a:xfrm>
            <a:off x="3553799" y="2691604"/>
            <a:ext cx="1137718" cy="1858057"/>
          </a:xfrm>
          <a:prstGeom prst="rect">
            <a:avLst/>
          </a:prstGeom>
        </p:spPr>
      </p:pic>
      <p:cxnSp>
        <p:nvCxnSpPr>
          <p:cNvPr id="18" name="Google Shape;61;p8">
            <a:extLst>
              <a:ext uri="{FF2B5EF4-FFF2-40B4-BE49-F238E27FC236}">
                <a16:creationId xmlns:a16="http://schemas.microsoft.com/office/drawing/2014/main" id="{7329EBF4-E283-4F8E-8BB0-C4D45B60FEF2}"/>
              </a:ext>
            </a:extLst>
          </p:cNvPr>
          <p:cNvCxnSpPr>
            <a:cxnSpLocks/>
          </p:cNvCxnSpPr>
          <p:nvPr/>
        </p:nvCxnSpPr>
        <p:spPr>
          <a:xfrm>
            <a:off x="1841500" y="694179"/>
            <a:ext cx="5372100" cy="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190659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EDB2BD6-55FF-4DAA-B335-B4F4D33C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Motivation and Problem Definition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Previous Work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/>
              <a:t>Proposed Method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Experimental Results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Discussion and Conclusion</a:t>
            </a:r>
            <a:endParaRPr lang="zh-TW" altLang="en-US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E40B39-B474-4B63-97E2-884FE839E07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14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19B2485-303B-46C4-A118-71DE3768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1631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289741-58CB-4BCE-A0BF-10EAF29C5BA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15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2F7DDD2-95E6-4F5E-BD37-EDE48020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DentiBot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08877FC-AC70-4BD2-AB04-34D6F40DF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2551671"/>
            <a:ext cx="3459275" cy="365422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2152DD7-F89A-4954-9EEE-18D3BCCEC8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2"/>
          <a:stretch/>
        </p:blipFill>
        <p:spPr>
          <a:xfrm>
            <a:off x="5308064" y="2646855"/>
            <a:ext cx="3049584" cy="3361319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0247D7EC-9A8F-4EB1-913C-2042448977A4}"/>
              </a:ext>
            </a:extLst>
          </p:cNvPr>
          <p:cNvGrpSpPr/>
          <p:nvPr/>
        </p:nvGrpSpPr>
        <p:grpSpPr>
          <a:xfrm>
            <a:off x="2666119" y="966631"/>
            <a:ext cx="3811762" cy="1395072"/>
            <a:chOff x="1326778" y="1603279"/>
            <a:chExt cx="7092776" cy="2595895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2A1F58BC-0351-4868-826E-153627D94C96}"/>
                </a:ext>
              </a:extLst>
            </p:cNvPr>
            <p:cNvGrpSpPr/>
            <p:nvPr/>
          </p:nvGrpSpPr>
          <p:grpSpPr>
            <a:xfrm>
              <a:off x="1326778" y="1603279"/>
              <a:ext cx="7092776" cy="2595895"/>
              <a:chOff x="1196200" y="2263679"/>
              <a:chExt cx="7092776" cy="2595895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E399368E-5D9C-4CA6-B9EC-1F0458F16143}"/>
                  </a:ext>
                </a:extLst>
              </p:cNvPr>
              <p:cNvGrpSpPr/>
              <p:nvPr/>
            </p:nvGrpSpPr>
            <p:grpSpPr>
              <a:xfrm>
                <a:off x="1196200" y="2263679"/>
                <a:ext cx="7092776" cy="2595895"/>
                <a:chOff x="1142118" y="2221175"/>
                <a:chExt cx="2929750" cy="1072264"/>
              </a:xfrm>
            </p:grpSpPr>
            <p:grpSp>
              <p:nvGrpSpPr>
                <p:cNvPr id="19" name="群組 18">
                  <a:extLst>
                    <a:ext uri="{FF2B5EF4-FFF2-40B4-BE49-F238E27FC236}">
                      <a16:creationId xmlns:a16="http://schemas.microsoft.com/office/drawing/2014/main" id="{364D943C-A394-4F2A-922E-058CC40147F4}"/>
                    </a:ext>
                  </a:extLst>
                </p:cNvPr>
                <p:cNvGrpSpPr/>
                <p:nvPr/>
              </p:nvGrpSpPr>
              <p:grpSpPr>
                <a:xfrm>
                  <a:off x="3121391" y="2221175"/>
                  <a:ext cx="950477" cy="1068521"/>
                  <a:chOff x="7708363" y="3630538"/>
                  <a:chExt cx="1350289" cy="1346676"/>
                </a:xfrm>
              </p:grpSpPr>
              <p:pic>
                <p:nvPicPr>
                  <p:cNvPr id="24" name="圖片 23">
                    <a:extLst>
                      <a:ext uri="{FF2B5EF4-FFF2-40B4-BE49-F238E27FC236}">
                        <a16:creationId xmlns:a16="http://schemas.microsoft.com/office/drawing/2014/main" id="{E7583652-A3F0-4722-8088-02B07EAC64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964839" y="3630538"/>
                    <a:ext cx="952500" cy="952500"/>
                  </a:xfrm>
                  <a:prstGeom prst="rect">
                    <a:avLst/>
                  </a:prstGeom>
                </p:spPr>
              </p:pic>
              <p:sp>
                <p:nvSpPr>
                  <p:cNvPr id="25" name="文字方塊 24">
                    <a:extLst>
                      <a:ext uri="{FF2B5EF4-FFF2-40B4-BE49-F238E27FC236}">
                        <a16:creationId xmlns:a16="http://schemas.microsoft.com/office/drawing/2014/main" id="{E65938D2-1A7F-4F41-ACE5-E147D780BB49}"/>
                      </a:ext>
                    </a:extLst>
                  </p:cNvPr>
                  <p:cNvSpPr txBox="1"/>
                  <p:nvPr/>
                </p:nvSpPr>
                <p:spPr>
                  <a:xfrm>
                    <a:off x="7708363" y="4649260"/>
                    <a:ext cx="1350289" cy="3279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TW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Robot Arm</a:t>
                    </a:r>
                    <a:endParaRPr lang="zh-TW" altLang="en-US" sz="1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0" name="群組 19">
                  <a:extLst>
                    <a:ext uri="{FF2B5EF4-FFF2-40B4-BE49-F238E27FC236}">
                      <a16:creationId xmlns:a16="http://schemas.microsoft.com/office/drawing/2014/main" id="{F177D2E3-1360-4A54-A10E-C7BF3B550F7F}"/>
                    </a:ext>
                  </a:extLst>
                </p:cNvPr>
                <p:cNvGrpSpPr/>
                <p:nvPr/>
              </p:nvGrpSpPr>
              <p:grpSpPr>
                <a:xfrm flipH="1">
                  <a:off x="1142118" y="2276884"/>
                  <a:ext cx="937860" cy="1016555"/>
                  <a:chOff x="7502342" y="2644868"/>
                  <a:chExt cx="1332368" cy="1281181"/>
                </a:xfrm>
              </p:grpSpPr>
              <p:pic>
                <p:nvPicPr>
                  <p:cNvPr id="22" name="圖片 21">
                    <a:extLst>
                      <a:ext uri="{FF2B5EF4-FFF2-40B4-BE49-F238E27FC236}">
                        <a16:creationId xmlns:a16="http://schemas.microsoft.com/office/drawing/2014/main" id="{C17F8103-87EE-4CD6-90F4-BDE39B4A85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918686" y="2644868"/>
                    <a:ext cx="761999" cy="762000"/>
                  </a:xfrm>
                  <a:prstGeom prst="rect">
                    <a:avLst/>
                  </a:prstGeom>
                </p:spPr>
              </p:pic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EEC941BB-2AF7-41E0-867E-817DDFB91302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7502342" y="3359583"/>
                    <a:ext cx="1332368" cy="5664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TW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Modified</a:t>
                    </a:r>
                  </a:p>
                  <a:p>
                    <a:pPr algn="ctr"/>
                    <a:r>
                      <a:rPr lang="en-US" altLang="zh-TW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Handpiece</a:t>
                    </a:r>
                    <a:endParaRPr lang="zh-TW" altLang="en-US" sz="1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54676E97-B490-4CE1-91C0-3DCC043A93B0}"/>
                    </a:ext>
                  </a:extLst>
                </p:cNvPr>
                <p:cNvSpPr txBox="1"/>
                <p:nvPr/>
              </p:nvSpPr>
              <p:spPr>
                <a:xfrm>
                  <a:off x="2203559" y="2797456"/>
                  <a:ext cx="692164" cy="4494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F/T Sensor</a:t>
                  </a:r>
                  <a:endParaRPr lang="zh-TW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10F636E7-666D-45AD-A787-F2BACA80F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2998" y="2398548"/>
                <a:ext cx="1221491" cy="1221491"/>
              </a:xfrm>
              <a:prstGeom prst="rect">
                <a:avLst/>
              </a:prstGeom>
            </p:spPr>
          </p:pic>
        </p:grp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2A03B268-DC46-48B7-BADD-858255FFA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6872" y="2044093"/>
              <a:ext cx="609600" cy="6096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75CD3EA-B8F1-4546-B288-91C552099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981" y="2044093"/>
              <a:ext cx="609600" cy="609600"/>
            </a:xfrm>
            <a:prstGeom prst="rect">
              <a:avLst/>
            </a:prstGeom>
          </p:spPr>
        </p:pic>
      </p:grp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34D15810-688B-4A84-B609-8430DBBE5355}"/>
              </a:ext>
            </a:extLst>
          </p:cNvPr>
          <p:cNvCxnSpPr>
            <a:cxnSpLocks/>
          </p:cNvCxnSpPr>
          <p:nvPr/>
        </p:nvCxnSpPr>
        <p:spPr>
          <a:xfrm>
            <a:off x="3719502" y="2473168"/>
            <a:ext cx="1672894" cy="161172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F7C2C743-255E-4E9B-81D0-B29BBA7A3F80}"/>
              </a:ext>
            </a:extLst>
          </p:cNvPr>
          <p:cNvCxnSpPr>
            <a:cxnSpLocks/>
          </p:cNvCxnSpPr>
          <p:nvPr/>
        </p:nvCxnSpPr>
        <p:spPr>
          <a:xfrm>
            <a:off x="4734103" y="2322022"/>
            <a:ext cx="1393549" cy="159327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0BE32801-2A5E-4FE7-A296-C32D66BD24FC}"/>
              </a:ext>
            </a:extLst>
          </p:cNvPr>
          <p:cNvCxnSpPr>
            <a:cxnSpLocks/>
          </p:cNvCxnSpPr>
          <p:nvPr/>
        </p:nvCxnSpPr>
        <p:spPr>
          <a:xfrm>
            <a:off x="6302588" y="2356833"/>
            <a:ext cx="530268" cy="48714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848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9B8660-77A6-4B64-AD49-C7EF11975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105" y="385708"/>
            <a:ext cx="5484638" cy="1369037"/>
          </a:xfrm>
        </p:spPr>
        <p:txBody>
          <a:bodyPr>
            <a:normAutofit/>
          </a:bodyPr>
          <a:lstStyle/>
          <a:p>
            <a:pPr lvl="0">
              <a:lnSpc>
                <a:spcPct val="250000"/>
              </a:lnSpc>
            </a:pP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problems should we solve?</a:t>
            </a:r>
            <a:endParaRPr lang="zh-TW" altLang="zh-TW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16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D6784E5-1E6F-4EF1-8324-A2C5F6B4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9879"/>
            <a:ext cx="9143998" cy="471600"/>
          </a:xfrm>
        </p:spPr>
        <p:txBody>
          <a:bodyPr/>
          <a:lstStyle/>
          <a:p>
            <a:r>
              <a:rPr lang="en-US" altLang="zh-TW" dirty="0"/>
              <a:t>System Integration </a:t>
            </a:r>
            <a:endParaRPr lang="zh-TW" altLang="en-US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F44C945D-18D6-4027-8D9F-0B96B288D9EB}"/>
              </a:ext>
            </a:extLst>
          </p:cNvPr>
          <p:cNvGrpSpPr/>
          <p:nvPr/>
        </p:nvGrpSpPr>
        <p:grpSpPr>
          <a:xfrm>
            <a:off x="1207157" y="1352433"/>
            <a:ext cx="1731066" cy="5043456"/>
            <a:chOff x="894141" y="2461822"/>
            <a:chExt cx="1731066" cy="5043456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900B1F1-C746-4555-9966-688332ACBBA3}"/>
                </a:ext>
              </a:extLst>
            </p:cNvPr>
            <p:cNvGrpSpPr/>
            <p:nvPr/>
          </p:nvGrpSpPr>
          <p:grpSpPr>
            <a:xfrm>
              <a:off x="894141" y="2461822"/>
              <a:ext cx="1731066" cy="5043456"/>
              <a:chOff x="1017349" y="2303020"/>
              <a:chExt cx="715036" cy="2083256"/>
            </a:xfrm>
          </p:grpSpPr>
          <p:grpSp>
            <p:nvGrpSpPr>
              <p:cNvPr id="7" name="群組 6">
                <a:extLst>
                  <a:ext uri="{FF2B5EF4-FFF2-40B4-BE49-F238E27FC236}">
                    <a16:creationId xmlns:a16="http://schemas.microsoft.com/office/drawing/2014/main" id="{B9286BB1-8FE4-43D6-B806-06DBE912D0EB}"/>
                  </a:ext>
                </a:extLst>
              </p:cNvPr>
              <p:cNvGrpSpPr/>
              <p:nvPr/>
            </p:nvGrpSpPr>
            <p:grpSpPr>
              <a:xfrm>
                <a:off x="1119345" y="2303020"/>
                <a:ext cx="565360" cy="646992"/>
                <a:chOff x="4864169" y="3733687"/>
                <a:chExt cx="803175" cy="815415"/>
              </a:xfrm>
            </p:grpSpPr>
            <p:pic>
              <p:nvPicPr>
                <p:cNvPr id="14" name="圖片 13">
                  <a:extLst>
                    <a:ext uri="{FF2B5EF4-FFF2-40B4-BE49-F238E27FC236}">
                      <a16:creationId xmlns:a16="http://schemas.microsoft.com/office/drawing/2014/main" id="{4B75C0F1-F0CF-484C-83AD-B7F5C96ACF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5874" y="3733687"/>
                  <a:ext cx="625885" cy="625885"/>
                </a:xfrm>
                <a:prstGeom prst="rect">
                  <a:avLst/>
                </a:prstGeom>
              </p:spPr>
            </p:pic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7B719CB6-A918-464A-8F65-B2BE44162B23}"/>
                    </a:ext>
                  </a:extLst>
                </p:cNvPr>
                <p:cNvSpPr txBox="1"/>
                <p:nvPr/>
              </p:nvSpPr>
              <p:spPr>
                <a:xfrm>
                  <a:off x="4864169" y="4356832"/>
                  <a:ext cx="803175" cy="192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Robot Arm</a:t>
                  </a:r>
                  <a:endParaRPr lang="zh-TW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CD814DDE-F052-4BC8-8669-B21EFB08AF80}"/>
                  </a:ext>
                </a:extLst>
              </p:cNvPr>
              <p:cNvGrpSpPr/>
              <p:nvPr/>
            </p:nvGrpSpPr>
            <p:grpSpPr>
              <a:xfrm flipH="1">
                <a:off x="1017349" y="3866146"/>
                <a:ext cx="677500" cy="520130"/>
                <a:chOff x="8049469" y="4647839"/>
                <a:chExt cx="962487" cy="655528"/>
              </a:xfrm>
            </p:grpSpPr>
            <p:pic>
              <p:nvPicPr>
                <p:cNvPr id="12" name="圖片 11">
                  <a:extLst>
                    <a:ext uri="{FF2B5EF4-FFF2-40B4-BE49-F238E27FC236}">
                      <a16:creationId xmlns:a16="http://schemas.microsoft.com/office/drawing/2014/main" id="{65A7EFA1-12F3-4558-9AE9-C34F72D7CD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17470" y="4647839"/>
                  <a:ext cx="547887" cy="547888"/>
                </a:xfrm>
                <a:prstGeom prst="rect">
                  <a:avLst/>
                </a:prstGeom>
              </p:spPr>
            </p:pic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4D7B4093-AB9E-4450-BF95-345B0C38DEFE}"/>
                    </a:ext>
                  </a:extLst>
                </p:cNvPr>
                <p:cNvSpPr txBox="1"/>
                <p:nvPr/>
              </p:nvSpPr>
              <p:spPr>
                <a:xfrm flipH="1">
                  <a:off x="8049469" y="5159165"/>
                  <a:ext cx="962487" cy="1442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sz="12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Modified Handpiece</a:t>
                  </a:r>
                  <a:endParaRPr lang="zh-TW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488864B-3FCD-4655-AD1D-43FCAC193F6C}"/>
                  </a:ext>
                </a:extLst>
              </p:cNvPr>
              <p:cNvSpPr txBox="1"/>
              <p:nvPr/>
            </p:nvSpPr>
            <p:spPr>
              <a:xfrm>
                <a:off x="1040221" y="3504406"/>
                <a:ext cx="692164" cy="152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F/T Sensor</a:t>
                </a:r>
                <a:endParaRPr lang="zh-TW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A6D39F0-331C-4F6F-9C98-3FBCBB2CA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491" y="4463927"/>
              <a:ext cx="997738" cy="997738"/>
            </a:xfrm>
            <a:prstGeom prst="rect">
              <a:avLst/>
            </a:prstGeom>
          </p:spPr>
        </p:pic>
      </p:grpSp>
      <p:sp>
        <p:nvSpPr>
          <p:cNvPr id="27" name="內容版面配置區 1">
            <a:extLst>
              <a:ext uri="{FF2B5EF4-FFF2-40B4-BE49-F238E27FC236}">
                <a16:creationId xmlns:a16="http://schemas.microsoft.com/office/drawing/2014/main" id="{BD51BC0A-646E-4089-ABC8-67AEA2467621}"/>
              </a:ext>
            </a:extLst>
          </p:cNvPr>
          <p:cNvSpPr txBox="1">
            <a:spLocks/>
          </p:cNvSpPr>
          <p:nvPr/>
        </p:nvSpPr>
        <p:spPr>
          <a:xfrm>
            <a:off x="3022424" y="3347496"/>
            <a:ext cx="5253859" cy="2412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n"/>
            </a:pP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Gravity compensation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n"/>
            </a:pP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 frame changing</a:t>
            </a:r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DCE93DA9-CD3F-46F4-99AA-A159589B0A55}"/>
              </a:ext>
            </a:extLst>
          </p:cNvPr>
          <p:cNvSpPr txBox="1">
            <a:spLocks/>
          </p:cNvSpPr>
          <p:nvPr/>
        </p:nvSpPr>
        <p:spPr>
          <a:xfrm>
            <a:off x="3015241" y="1097722"/>
            <a:ext cx="5655668" cy="2412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buFont typeface="Wingdings" panose="05000000000000000000" pitchFamily="2" charset="2"/>
              <a:buChar char="n"/>
            </a:pP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Kinematics (Forward, Inverse, and Jacobian)</a:t>
            </a:r>
          </a:p>
        </p:txBody>
      </p:sp>
      <p:sp>
        <p:nvSpPr>
          <p:cNvPr id="22" name="內容版面配置區 1">
            <a:extLst>
              <a:ext uri="{FF2B5EF4-FFF2-40B4-BE49-F238E27FC236}">
                <a16:creationId xmlns:a16="http://schemas.microsoft.com/office/drawing/2014/main" id="{30E8E40B-6BA5-4107-871B-98A2022D67DD}"/>
              </a:ext>
            </a:extLst>
          </p:cNvPr>
          <p:cNvSpPr txBox="1">
            <a:spLocks/>
          </p:cNvSpPr>
          <p:nvPr/>
        </p:nvSpPr>
        <p:spPr>
          <a:xfrm>
            <a:off x="3017301" y="5202571"/>
            <a:ext cx="5402376" cy="121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n"/>
            </a:pP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Coordinate transformation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Translation Analysis - Tool Center Point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Rotation Analysis</a:t>
            </a: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F7CA3B3A-3C7B-458E-9626-599682CEE448}"/>
              </a:ext>
            </a:extLst>
          </p:cNvPr>
          <p:cNvGrpSpPr/>
          <p:nvPr/>
        </p:nvGrpSpPr>
        <p:grpSpPr>
          <a:xfrm>
            <a:off x="100274" y="3481175"/>
            <a:ext cx="952500" cy="1189357"/>
            <a:chOff x="2794951" y="2038375"/>
            <a:chExt cx="952500" cy="1189357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9CF274A1-75D2-4475-9B65-EBA1E5ADE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4951" y="2038375"/>
              <a:ext cx="952500" cy="952500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1DB55F-11D7-4670-9907-3F513CF327F9}"/>
                </a:ext>
              </a:extLst>
            </p:cNvPr>
            <p:cNvSpPr txBox="1"/>
            <p:nvPr/>
          </p:nvSpPr>
          <p:spPr>
            <a:xfrm>
              <a:off x="2935351" y="2919955"/>
              <a:ext cx="679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RTOS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E4BFD0FC-E5F0-4DFD-92C7-922788D55BDE}"/>
              </a:ext>
            </a:extLst>
          </p:cNvPr>
          <p:cNvSpPr/>
          <p:nvPr/>
        </p:nvSpPr>
        <p:spPr>
          <a:xfrm>
            <a:off x="2017503" y="2860392"/>
            <a:ext cx="143191" cy="142351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A1FE92C-77BC-43FD-A7AA-9138FD68DB0C}"/>
              </a:ext>
            </a:extLst>
          </p:cNvPr>
          <p:cNvSpPr/>
          <p:nvPr/>
        </p:nvSpPr>
        <p:spPr>
          <a:xfrm>
            <a:off x="2017503" y="3236902"/>
            <a:ext cx="143191" cy="142351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19A79DF-F231-44BE-BF7A-C063E5E94CB0}"/>
              </a:ext>
            </a:extLst>
          </p:cNvPr>
          <p:cNvSpPr/>
          <p:nvPr/>
        </p:nvSpPr>
        <p:spPr>
          <a:xfrm>
            <a:off x="2019178" y="5081689"/>
            <a:ext cx="143191" cy="142351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E1D48A7-67F1-4264-990C-454410B815A5}"/>
              </a:ext>
            </a:extLst>
          </p:cNvPr>
          <p:cNvSpPr/>
          <p:nvPr/>
        </p:nvSpPr>
        <p:spPr>
          <a:xfrm>
            <a:off x="2017503" y="4591296"/>
            <a:ext cx="143191" cy="142351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AEE22E73-3F11-4584-855D-36819BD1176E}"/>
              </a:ext>
            </a:extLst>
          </p:cNvPr>
          <p:cNvCxnSpPr>
            <a:cxnSpLocks/>
          </p:cNvCxnSpPr>
          <p:nvPr/>
        </p:nvCxnSpPr>
        <p:spPr>
          <a:xfrm>
            <a:off x="2089099" y="2952503"/>
            <a:ext cx="0" cy="34636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187E587-474B-477E-B38B-365CBD08B5CE}"/>
              </a:ext>
            </a:extLst>
          </p:cNvPr>
          <p:cNvCxnSpPr>
            <a:cxnSpLocks/>
          </p:cNvCxnSpPr>
          <p:nvPr/>
        </p:nvCxnSpPr>
        <p:spPr>
          <a:xfrm>
            <a:off x="2089098" y="4682567"/>
            <a:ext cx="5125" cy="47420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BE1C9E1B-7913-412D-B8F0-2AF9CC6460A9}"/>
              </a:ext>
            </a:extLst>
          </p:cNvPr>
          <p:cNvSpPr/>
          <p:nvPr/>
        </p:nvSpPr>
        <p:spPr>
          <a:xfrm>
            <a:off x="915923" y="3852126"/>
            <a:ext cx="143191" cy="142351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7D35863-4465-44C4-B366-6215232F7544}"/>
              </a:ext>
            </a:extLst>
          </p:cNvPr>
          <p:cNvCxnSpPr>
            <a:cxnSpLocks/>
          </p:cNvCxnSpPr>
          <p:nvPr/>
        </p:nvCxnSpPr>
        <p:spPr>
          <a:xfrm flipH="1">
            <a:off x="997028" y="2034234"/>
            <a:ext cx="496690" cy="1911664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6A209D85-A81C-4AB1-9199-FA249285051B}"/>
              </a:ext>
            </a:extLst>
          </p:cNvPr>
          <p:cNvSpPr/>
          <p:nvPr/>
        </p:nvSpPr>
        <p:spPr>
          <a:xfrm>
            <a:off x="1433970" y="1961397"/>
            <a:ext cx="143191" cy="142351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698E453-AF9C-4312-A798-BAF4E63BF37C}"/>
              </a:ext>
            </a:extLst>
          </p:cNvPr>
          <p:cNvSpPr txBox="1"/>
          <p:nvPr/>
        </p:nvSpPr>
        <p:spPr>
          <a:xfrm>
            <a:off x="379059" y="2681741"/>
            <a:ext cx="881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EtherCAT</a:t>
            </a:r>
            <a:endParaRPr lang="zh-TW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464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9B8660-77A6-4B64-AD49-C7EF11975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67" y="3825578"/>
            <a:ext cx="8076649" cy="2568302"/>
          </a:xfrm>
        </p:spPr>
        <p:txBody>
          <a:bodyPr>
            <a:normAutofit/>
          </a:bodyPr>
          <a:lstStyle/>
          <a:p>
            <a:pPr lvl="0">
              <a:lnSpc>
                <a:spcPct val="250000"/>
              </a:lnSpc>
            </a:pPr>
            <a:r>
              <a:rPr lang="en-US" altLang="zh-TW" sz="2000" b="1" dirty="0"/>
              <a:t>Dragging Mode vs. Self-Alignment Mode</a:t>
            </a:r>
            <a:endParaRPr lang="zh-TW" altLang="zh-TW" sz="2000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17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D6784E5-1E6F-4EF1-8324-A2C5F6B4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 Scheme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B14B6A6-E74B-43E4-9A76-21839741F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53" y="946619"/>
            <a:ext cx="8707094" cy="287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90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18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D6784E5-1E6F-4EF1-8324-A2C5F6B4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9879"/>
            <a:ext cx="9143998" cy="471600"/>
          </a:xfrm>
        </p:spPr>
        <p:txBody>
          <a:bodyPr/>
          <a:lstStyle/>
          <a:p>
            <a:r>
              <a:rPr lang="en-US" altLang="zh-TW" dirty="0"/>
              <a:t>Instrument Protection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A94D52BC-C7C3-4482-BABC-1AD39DF29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b="1" dirty="0"/>
              <a:t>Two main causes of instrument fracture</a:t>
            </a:r>
            <a:endParaRPr lang="en-US" altLang="zh-TW" sz="28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b="1" dirty="0">
                <a:solidFill>
                  <a:srgbClr val="FF0000"/>
                </a:solidFill>
              </a:rPr>
              <a:t>	</a:t>
            </a:r>
            <a:r>
              <a:rPr lang="en-US" altLang="zh-TW" b="1" dirty="0"/>
              <a:t>1. Cyclic fatigue  70%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b="1" dirty="0">
                <a:solidFill>
                  <a:srgbClr val="FF0000"/>
                </a:solidFill>
              </a:rPr>
              <a:t>	2. Torsional stress  30%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b="1" dirty="0"/>
              <a:t>Solution: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/>
              <a:t>	</a:t>
            </a:r>
            <a:r>
              <a:rPr lang="en-US" altLang="zh-TW" b="1" dirty="0"/>
              <a:t>  Torque Sensing from Current Feedback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b="1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F16E584-FCDC-4671-B73C-2EAFEC206A20}"/>
              </a:ext>
            </a:extLst>
          </p:cNvPr>
          <p:cNvGrpSpPr/>
          <p:nvPr/>
        </p:nvGrpSpPr>
        <p:grpSpPr>
          <a:xfrm>
            <a:off x="502084" y="3472561"/>
            <a:ext cx="3819368" cy="2707781"/>
            <a:chOff x="0" y="1279401"/>
            <a:chExt cx="9144000" cy="4602767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5EEFFBB-DD88-43F3-8886-273D9116C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1279401"/>
              <a:ext cx="9144000" cy="4602767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72906C1-E3BF-48D2-9F5C-A9E7AD3EB7C0}"/>
                </a:ext>
              </a:extLst>
            </p:cNvPr>
            <p:cNvSpPr/>
            <p:nvPr/>
          </p:nvSpPr>
          <p:spPr>
            <a:xfrm>
              <a:off x="6983676" y="3170881"/>
              <a:ext cx="1106160" cy="3993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>
                  <a:solidFill>
                    <a:schemeClr val="tx1"/>
                  </a:solidFill>
                </a:rPr>
                <a:t>Driller</a:t>
              </a:r>
              <a:endParaRPr lang="zh-TW" altLang="en-US" sz="105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4CDA310C-B12A-4287-83AB-52E816170B17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" t="4147"/>
          <a:stretch/>
        </p:blipFill>
        <p:spPr bwMode="auto">
          <a:xfrm>
            <a:off x="4807398" y="3384221"/>
            <a:ext cx="4196507" cy="29121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4944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19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D6784E5-1E6F-4EF1-8324-A2C5F6B4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 Chart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B4D14D0-8FCB-407F-89F2-D6C100C0B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42" y="740105"/>
            <a:ext cx="5985115" cy="558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1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EDB2BD6-55FF-4DAA-B335-B4F4D33C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Motivation and Problem Definition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Work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Proposed Method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Experimental Results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Discussion and Conclusion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E40B39-B474-4B63-97E2-884FE839E07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19B2485-303B-46C4-A118-71DE3768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Outline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408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20</a:t>
            </a:fld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30EF7E0-FDC6-40FA-926B-AE524D1C24BC}"/>
              </a:ext>
            </a:extLst>
          </p:cNvPr>
          <p:cNvGrpSpPr/>
          <p:nvPr/>
        </p:nvGrpSpPr>
        <p:grpSpPr>
          <a:xfrm>
            <a:off x="1729640" y="977754"/>
            <a:ext cx="5684719" cy="4130196"/>
            <a:chOff x="-2321617" y="2545063"/>
            <a:chExt cx="6058425" cy="423708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5966735-C93E-4893-92A2-D283DE63F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321617" y="2545063"/>
              <a:ext cx="6058425" cy="4237087"/>
            </a:xfrm>
            <a:prstGeom prst="rect">
              <a:avLst/>
            </a:prstGeom>
          </p:spPr>
        </p:pic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4868FFD3-DCBA-4F43-985B-483FD1D71A29}"/>
                </a:ext>
              </a:extLst>
            </p:cNvPr>
            <p:cNvSpPr/>
            <p:nvPr/>
          </p:nvSpPr>
          <p:spPr>
            <a:xfrm>
              <a:off x="732896" y="5430824"/>
              <a:ext cx="1762857" cy="43375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C4F013B5-8FAD-4D74-9E01-B018D82C1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83" y="5335766"/>
            <a:ext cx="2019582" cy="38105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D8BECB6-3C1A-46D3-A353-9B361CD28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83" y="5745756"/>
            <a:ext cx="3334215" cy="40963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52A461F-277E-43AF-A22E-19DA38804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9810" y="5281584"/>
            <a:ext cx="2881968" cy="101375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92FF451-71F6-49E4-A5B8-13F7378E749B}"/>
              </a:ext>
            </a:extLst>
          </p:cNvPr>
          <p:cNvSpPr/>
          <p:nvPr/>
        </p:nvSpPr>
        <p:spPr>
          <a:xfrm>
            <a:off x="4714793" y="496734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000" dirty="0">
                <a:latin typeface="Arial" panose="020B0604020202020204" pitchFamily="34" charset="0"/>
                <a:cs typeface="Arial" panose="020B0604020202020204" pitchFamily="34" charset="0"/>
              </a:rPr>
              <a:t>Screen shot from https://www.endoruddle.com/</a:t>
            </a:r>
            <a:endParaRPr lang="zh-TW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標題 3">
            <a:extLst>
              <a:ext uri="{FF2B5EF4-FFF2-40B4-BE49-F238E27FC236}">
                <a16:creationId xmlns:a16="http://schemas.microsoft.com/office/drawing/2014/main" id="{893457D8-0A6A-4358-AD5A-52B4E35F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550"/>
            <a:ext cx="9144000" cy="471488"/>
          </a:xfrm>
        </p:spPr>
        <p:txBody>
          <a:bodyPr/>
          <a:lstStyle/>
          <a:p>
            <a:r>
              <a:rPr lang="en-US" altLang="zh-TW" dirty="0"/>
              <a:t>Instrument Protection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9138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EDB2BD6-55FF-4DAA-B335-B4F4D33C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Motivation and Problem Definition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Previous Work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Proposed Method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/>
              <a:t>Experimental Results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Discussion and Conclusion</a:t>
            </a:r>
            <a:endParaRPr lang="zh-TW" altLang="en-US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E40B39-B474-4B63-97E2-884FE839E07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21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19B2485-303B-46C4-A118-71DE3768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8815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22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D6784E5-1E6F-4EF1-8324-A2C5F6B4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Video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41F835E-EC90-44F1-BCC1-F1492FC8E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83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EDB2BD6-55FF-4DAA-B335-B4F4D33C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Motivation and Problem Definition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Previous Work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Proposed Method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Experimental Results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/>
              <a:t>Discussion and Conclusion</a:t>
            </a:r>
            <a:endParaRPr lang="zh-TW" altLang="en-US" sz="2400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E40B39-B474-4B63-97E2-884FE839E07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23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19B2485-303B-46C4-A118-71DE3768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11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9B8660-77A6-4B64-AD49-C7EF11975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67" y="855498"/>
            <a:ext cx="8076649" cy="5538382"/>
          </a:xfrm>
        </p:spPr>
        <p:txBody>
          <a:bodyPr>
            <a:normAutofit/>
          </a:bodyPr>
          <a:lstStyle/>
          <a:p>
            <a:pPr lvl="0">
              <a:lnSpc>
                <a:spcPct val="250000"/>
              </a:lnSpc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 a 6-DoF robotic manipulator with 6-DoF F/T sensor for performing endodontic treatment.</a:t>
            </a:r>
            <a:endParaRPr lang="zh-TW" altLang="zh-TW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250000"/>
              </a:lnSpc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a framework for robot alignment regarding the position and orientation of root canal. </a:t>
            </a:r>
            <a:endParaRPr lang="zh-TW" altLang="zh-TW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250000"/>
              </a:lnSpc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 the endodontic file from fracturing by controlling file rotation speed.</a:t>
            </a:r>
            <a:endParaRPr lang="zh-TW" altLang="zh-TW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24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D6784E5-1E6F-4EF1-8324-A2C5F6B4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Contribution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5757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9B8660-77A6-4B64-AD49-C7EF11975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67" y="855498"/>
            <a:ext cx="8076649" cy="5538382"/>
          </a:xfrm>
        </p:spPr>
        <p:txBody>
          <a:bodyPr>
            <a:normAutofit/>
          </a:bodyPr>
          <a:lstStyle/>
          <a:p>
            <a:pPr lvl="0">
              <a:lnSpc>
                <a:spcPct val="250000"/>
              </a:lnSpc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Discuss the feature of endodontic file more deeply.</a:t>
            </a:r>
          </a:p>
          <a:p>
            <a:pPr lvl="0">
              <a:lnSpc>
                <a:spcPct val="250000"/>
              </a:lnSpc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Patient tracking</a:t>
            </a:r>
          </a:p>
          <a:p>
            <a:pPr lvl="0">
              <a:lnSpc>
                <a:spcPct val="250000"/>
              </a:lnSpc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Root canal searching</a:t>
            </a:r>
          </a:p>
          <a:p>
            <a:pPr lvl="0">
              <a:lnSpc>
                <a:spcPct val="250000"/>
              </a:lnSpc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Apex detection</a:t>
            </a:r>
            <a:endParaRPr lang="zh-TW" altLang="zh-TW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25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D6784E5-1E6F-4EF1-8324-A2C5F6B4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 Work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5280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9B8660-77A6-4B64-AD49-C7EF11975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67" y="855498"/>
            <a:ext cx="8076649" cy="5538382"/>
          </a:xfrm>
        </p:spPr>
        <p:txBody>
          <a:bodyPr>
            <a:normAutofit/>
          </a:bodyPr>
          <a:lstStyle/>
          <a:p>
            <a:pPr lvl="0">
              <a:lnSpc>
                <a:spcPct val="250000"/>
              </a:lnSpc>
            </a:pPr>
            <a:endParaRPr lang="zh-TW" altLang="zh-TW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26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D6784E5-1E6F-4EF1-8324-A2C5F6B4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References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874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DF0713-E190-4F94-A77D-BE0915F58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516" y="2496535"/>
            <a:ext cx="7772400" cy="932465"/>
          </a:xfrm>
        </p:spPr>
        <p:txBody>
          <a:bodyPr/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STXinwei" panose="02010800040101010101" pitchFamily="2" charset="-122"/>
              </a:rPr>
              <a:t>Thanks for your attention</a:t>
            </a:r>
            <a:endParaRPr lang="zh-TW" altLang="en-US" dirty="0">
              <a:solidFill>
                <a:schemeClr val="bg1">
                  <a:lumMod val="50000"/>
                </a:schemeClr>
              </a:solidFill>
              <a:latin typeface="Bahnschrift Light" panose="020B0502040204020203" pitchFamily="34" charset="0"/>
              <a:ea typeface="STXinwei" panose="02010800040101010101" pitchFamily="2" charset="-122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1D83C4-20B5-4456-9AED-845A3D09BC7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27</a:t>
            </a:fld>
            <a:endParaRPr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1EA57057-F671-4071-831E-58BB75A1B5CC}"/>
              </a:ext>
            </a:extLst>
          </p:cNvPr>
          <p:cNvCxnSpPr>
            <a:cxnSpLocks/>
          </p:cNvCxnSpPr>
          <p:nvPr/>
        </p:nvCxnSpPr>
        <p:spPr>
          <a:xfrm>
            <a:off x="1020555" y="3429000"/>
            <a:ext cx="747032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標題 1">
            <a:extLst>
              <a:ext uri="{FF2B5EF4-FFF2-40B4-BE49-F238E27FC236}">
                <a16:creationId xmlns:a16="http://schemas.microsoft.com/office/drawing/2014/main" id="{16264428-D6D4-4580-A01C-5EAFDFF7FC53}"/>
              </a:ext>
            </a:extLst>
          </p:cNvPr>
          <p:cNvSpPr txBox="1">
            <a:spLocks/>
          </p:cNvSpPr>
          <p:nvPr/>
        </p:nvSpPr>
        <p:spPr>
          <a:xfrm>
            <a:off x="718477" y="3127548"/>
            <a:ext cx="7772400" cy="9324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STXinwei" panose="02010800040101010101" pitchFamily="2" charset="-122"/>
              </a:rPr>
              <a:t>Q &amp; A</a:t>
            </a:r>
            <a:endParaRPr lang="zh-TW" altLang="en-US" sz="3200" dirty="0">
              <a:solidFill>
                <a:schemeClr val="bg1">
                  <a:lumMod val="50000"/>
                </a:schemeClr>
              </a:solidFill>
              <a:latin typeface="Bahnschrift Light" panose="020B0502040204020203" pitchFamily="34" charset="0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193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A5087A0-1B99-4195-B397-005DD6DE5EC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28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7276C5A9-2C2F-408B-A6D2-696D5996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Preparation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8FF941-AB68-48E2-A8F9-AD7A01700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98" t="1853" r="26208" b="-1"/>
          <a:stretch/>
        </p:blipFill>
        <p:spPr>
          <a:xfrm>
            <a:off x="540771" y="3145280"/>
            <a:ext cx="1200647" cy="24029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7DA424C-B95B-40FB-B264-B209E84C3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24" b="100000" l="0" r="100000">
                        <a14:foregroundMark x1="41279" y1="61905" x2="36337" y2="65476"/>
                        <a14:foregroundMark x1="31686" y1="70238" x2="0" y2="98810"/>
                        <a14:backgroundMark x1="11337" y1="92857" x2="8430" y2="95238"/>
                        <a14:backgroundMark x1="6395" y1="95238" x2="3779" y2="97619"/>
                        <a14:backgroundMark x1="2616" y1="98810" x2="1163" y2="98810"/>
                        <a14:backgroundMark x1="3198" y1="96429" x2="2326" y2="98810"/>
                        <a14:backgroundMark x1="2907" y1="97619" x2="1744" y2="98810"/>
                        <a14:backgroundMark x1="1163" y1="98810" x2="291" y2="98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914350">
            <a:off x="-551096" y="2376555"/>
            <a:ext cx="2746571" cy="6706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3FBA078-02BE-4B70-9ED5-4B5120FD9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24" b="100000" l="0" r="100000">
                        <a14:foregroundMark x1="41279" y1="61905" x2="36337" y2="65476"/>
                        <a14:foregroundMark x1="31686" y1="70238" x2="0" y2="98810"/>
                        <a14:backgroundMark x1="11337" y1="92857" x2="8430" y2="95238"/>
                        <a14:backgroundMark x1="6395" y1="95238" x2="3779" y2="97619"/>
                        <a14:backgroundMark x1="2616" y1="98810" x2="1163" y2="98810"/>
                        <a14:backgroundMark x1="3198" y1="96429" x2="2326" y2="98810"/>
                        <a14:backgroundMark x1="2907" y1="97619" x2="1744" y2="98810"/>
                        <a14:backgroundMark x1="1163" y1="98810" x2="291" y2="98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894166">
            <a:off x="-24305" y="2307137"/>
            <a:ext cx="2746571" cy="6706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975A735-5B11-4218-8415-6C1EBF90B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24" b="100000" l="0" r="100000">
                        <a14:foregroundMark x1="41279" y1="61905" x2="36337" y2="65476"/>
                        <a14:foregroundMark x1="31686" y1="70238" x2="0" y2="98810"/>
                        <a14:backgroundMark x1="11337" y1="92857" x2="8430" y2="95238"/>
                        <a14:backgroundMark x1="6395" y1="95238" x2="3779" y2="97619"/>
                        <a14:backgroundMark x1="2616" y1="98810" x2="1163" y2="98810"/>
                        <a14:backgroundMark x1="3198" y1="96429" x2="2326" y2="98810"/>
                        <a14:backgroundMark x1="2907" y1="97619" x2="1744" y2="98810"/>
                        <a14:backgroundMark x1="1163" y1="98810" x2="291" y2="98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391270">
            <a:off x="-277791" y="2291401"/>
            <a:ext cx="2746571" cy="67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9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-3.7037E-7 L 0.02361 0.107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" y="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-0.00069 0.1333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01597 0.2039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" y="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EDB2BD6-55FF-4DAA-B335-B4F4D33C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Motivation and Problem Definition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Previous Work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Proposed Method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Experimental Results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Discussion and Conclusion</a:t>
            </a:r>
            <a:endParaRPr lang="zh-TW" altLang="en-US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E40B39-B474-4B63-97E2-884FE839E07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19B2485-303B-46C4-A118-71DE3768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7703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內容版面配置區 1">
            <a:extLst>
              <a:ext uri="{FF2B5EF4-FFF2-40B4-BE49-F238E27FC236}">
                <a16:creationId xmlns:a16="http://schemas.microsoft.com/office/drawing/2014/main" id="{C6BE7F51-1451-48F1-9B63-D848946177DA}"/>
              </a:ext>
            </a:extLst>
          </p:cNvPr>
          <p:cNvSpPr txBox="1">
            <a:spLocks/>
          </p:cNvSpPr>
          <p:nvPr/>
        </p:nvSpPr>
        <p:spPr>
          <a:xfrm>
            <a:off x="565267" y="529084"/>
            <a:ext cx="8076649" cy="714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AutoNum type="arabicPeriod"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Time-consuming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3EEDB39-9403-4578-BBCF-1EE6076F3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18" y="3747372"/>
            <a:ext cx="691478" cy="69147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708F10D-8825-49DE-90CA-18F3C0B0CF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7076E1D-2FF0-49AE-9642-C04E9FB0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9879"/>
            <a:ext cx="9143998" cy="471600"/>
          </a:xfrm>
        </p:spPr>
        <p:txBody>
          <a:bodyPr/>
          <a:lstStyle/>
          <a:p>
            <a:r>
              <a:rPr lang="en-US" altLang="zh-TW" dirty="0"/>
              <a:t>Endodontic Treatment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A862E19-9F8F-4989-A6C6-AEF57EAE0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29" y="3759379"/>
            <a:ext cx="691478" cy="69147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6560FD7-703E-465B-8B92-89FBD99BAD79}"/>
              </a:ext>
            </a:extLst>
          </p:cNvPr>
          <p:cNvSpPr txBox="1"/>
          <p:nvPr/>
        </p:nvSpPr>
        <p:spPr>
          <a:xfrm>
            <a:off x="1382934" y="4431999"/>
            <a:ext cx="1218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15,178 Dentists</a:t>
            </a:r>
            <a:endParaRPr lang="zh-TW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04EF3D-F5D4-42C4-8BAA-F63C3D2568E6}"/>
              </a:ext>
            </a:extLst>
          </p:cNvPr>
          <p:cNvSpPr txBox="1"/>
          <p:nvPr/>
        </p:nvSpPr>
        <p:spPr>
          <a:xfrm>
            <a:off x="2901073" y="4420140"/>
            <a:ext cx="1362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238 Endodontists</a:t>
            </a:r>
            <a:endParaRPr lang="zh-TW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64CC573-DF99-463F-B211-57C0FEE2AAFC}"/>
              </a:ext>
            </a:extLst>
          </p:cNvPr>
          <p:cNvGrpSpPr/>
          <p:nvPr/>
        </p:nvGrpSpPr>
        <p:grpSpPr>
          <a:xfrm>
            <a:off x="5776404" y="1111304"/>
            <a:ext cx="2321091" cy="1624736"/>
            <a:chOff x="2783218" y="4245766"/>
            <a:chExt cx="3533350" cy="2473303"/>
          </a:xfrm>
        </p:grpSpPr>
        <p:pic>
          <p:nvPicPr>
            <p:cNvPr id="18" name="Google Shape;105;p4">
              <a:extLst>
                <a:ext uri="{FF2B5EF4-FFF2-40B4-BE49-F238E27FC236}">
                  <a16:creationId xmlns:a16="http://schemas.microsoft.com/office/drawing/2014/main" id="{54D46BEC-6223-45E8-B83A-C60C4272629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31934" y="4266786"/>
              <a:ext cx="2937863" cy="206854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38B8673-F2FE-41C7-9BA8-1F0BA5B0750A}"/>
                </a:ext>
              </a:extLst>
            </p:cNvPr>
            <p:cNvSpPr/>
            <p:nvPr/>
          </p:nvSpPr>
          <p:spPr>
            <a:xfrm>
              <a:off x="3013337" y="4245766"/>
              <a:ext cx="3303231" cy="7178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4C8B5D7-53D7-481C-8FAE-E5C2DEDB7EF1}"/>
                </a:ext>
              </a:extLst>
            </p:cNvPr>
            <p:cNvSpPr/>
            <p:nvPr/>
          </p:nvSpPr>
          <p:spPr>
            <a:xfrm>
              <a:off x="5184501" y="4869856"/>
              <a:ext cx="993383" cy="15480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F0DF435-03C3-47B9-B412-BA533372E063}"/>
                </a:ext>
              </a:extLst>
            </p:cNvPr>
            <p:cNvSpPr/>
            <p:nvPr/>
          </p:nvSpPr>
          <p:spPr>
            <a:xfrm>
              <a:off x="2783218" y="4841568"/>
              <a:ext cx="1143741" cy="1545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Google Shape;104;p4">
              <a:extLst>
                <a:ext uri="{FF2B5EF4-FFF2-40B4-BE49-F238E27FC236}">
                  <a16:creationId xmlns:a16="http://schemas.microsoft.com/office/drawing/2014/main" id="{7A9B5EF2-5449-45BE-9C8E-425C5B62D922}"/>
                </a:ext>
              </a:extLst>
            </p:cNvPr>
            <p:cNvSpPr txBox="1"/>
            <p:nvPr/>
          </p:nvSpPr>
          <p:spPr>
            <a:xfrm>
              <a:off x="3213143" y="6313841"/>
              <a:ext cx="2775443" cy="405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5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Repetitive movements</a:t>
              </a:r>
              <a:endParaRPr sz="18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10DFC72-7C81-4A5B-A8AA-9D9C97E52E4E}"/>
              </a:ext>
            </a:extLst>
          </p:cNvPr>
          <p:cNvGrpSpPr/>
          <p:nvPr/>
        </p:nvGrpSpPr>
        <p:grpSpPr>
          <a:xfrm>
            <a:off x="1096437" y="1187188"/>
            <a:ext cx="4314887" cy="2142255"/>
            <a:chOff x="1054107" y="850229"/>
            <a:chExt cx="7158926" cy="3426397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DD02ECEE-4F53-48EF-B49F-1EB364D5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4107" y="850229"/>
              <a:ext cx="7158926" cy="2877781"/>
            </a:xfrm>
            <a:prstGeom prst="rect">
              <a:avLst/>
            </a:prstGeom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A54BF90B-7A38-41BE-AD89-E1D5580C3969}"/>
                </a:ext>
              </a:extLst>
            </p:cNvPr>
            <p:cNvSpPr txBox="1"/>
            <p:nvPr/>
          </p:nvSpPr>
          <p:spPr>
            <a:xfrm>
              <a:off x="3142051" y="3868027"/>
              <a:ext cx="1202842" cy="393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Opening</a:t>
              </a:r>
              <a:endPara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09E035F0-C78F-487C-942F-DEACDF8D9BDF}"/>
                </a:ext>
              </a:extLst>
            </p:cNvPr>
            <p:cNvSpPr txBox="1"/>
            <p:nvPr/>
          </p:nvSpPr>
          <p:spPr>
            <a:xfrm>
              <a:off x="4894571" y="3882812"/>
              <a:ext cx="1308429" cy="393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Cleaning</a:t>
              </a:r>
              <a:endPara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2F1430D-532B-4099-BE4E-8098305838D7}"/>
                </a:ext>
              </a:extLst>
            </p:cNvPr>
            <p:cNvSpPr txBox="1"/>
            <p:nvPr/>
          </p:nvSpPr>
          <p:spPr>
            <a:xfrm>
              <a:off x="6908926" y="3876950"/>
              <a:ext cx="976495" cy="393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Filling</a:t>
              </a:r>
              <a:endPara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1BD68F8-C22A-42A5-9517-21E2BE3A112A}"/>
                </a:ext>
              </a:extLst>
            </p:cNvPr>
            <p:cNvSpPr/>
            <p:nvPr/>
          </p:nvSpPr>
          <p:spPr>
            <a:xfrm>
              <a:off x="4666592" y="924576"/>
              <a:ext cx="1692167" cy="29093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Google Shape;177;p9">
            <a:extLst>
              <a:ext uri="{FF2B5EF4-FFF2-40B4-BE49-F238E27FC236}">
                <a16:creationId xmlns:a16="http://schemas.microsoft.com/office/drawing/2014/main" id="{20012881-945B-41AF-93C7-FAD274B7F517}"/>
              </a:ext>
            </a:extLst>
          </p:cNvPr>
          <p:cNvSpPr/>
          <p:nvPr/>
        </p:nvSpPr>
        <p:spPr>
          <a:xfrm rot="16770693">
            <a:off x="5299877" y="947149"/>
            <a:ext cx="126963" cy="1848629"/>
          </a:xfrm>
          <a:prstGeom prst="downArrow">
            <a:avLst>
              <a:gd name="adj1" fmla="val 35543"/>
              <a:gd name="adj2" fmla="val 75299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A602B49F-0665-4E27-8CC1-F52F1C1B80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831" y="3971841"/>
            <a:ext cx="300242" cy="300242"/>
          </a:xfrm>
          <a:prstGeom prst="rect">
            <a:avLst/>
          </a:prstGeom>
        </p:spPr>
      </p:pic>
      <p:sp>
        <p:nvSpPr>
          <p:cNvPr id="31" name="內容版面配置區 1">
            <a:extLst>
              <a:ext uri="{FF2B5EF4-FFF2-40B4-BE49-F238E27FC236}">
                <a16:creationId xmlns:a16="http://schemas.microsoft.com/office/drawing/2014/main" id="{371443D4-C85E-48C9-92EA-FA7B558B55A0}"/>
              </a:ext>
            </a:extLst>
          </p:cNvPr>
          <p:cNvSpPr txBox="1">
            <a:spLocks/>
          </p:cNvSpPr>
          <p:nvPr/>
        </p:nvSpPr>
        <p:spPr>
          <a:xfrm>
            <a:off x="628647" y="4733948"/>
            <a:ext cx="8076649" cy="714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buFont typeface="+mj-lt"/>
              <a:buAutoNum type="arabicPeriod" startAt="3"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cost</a:t>
            </a:r>
          </a:p>
        </p:txBody>
      </p:sp>
      <p:sp>
        <p:nvSpPr>
          <p:cNvPr id="33" name="內容版面配置區 1">
            <a:extLst>
              <a:ext uri="{FF2B5EF4-FFF2-40B4-BE49-F238E27FC236}">
                <a16:creationId xmlns:a16="http://schemas.microsoft.com/office/drawing/2014/main" id="{AC4C3A71-B219-4D18-B547-C95FD80C21A2}"/>
              </a:ext>
            </a:extLst>
          </p:cNvPr>
          <p:cNvSpPr txBox="1">
            <a:spLocks/>
          </p:cNvSpPr>
          <p:nvPr/>
        </p:nvSpPr>
        <p:spPr>
          <a:xfrm>
            <a:off x="628648" y="3004083"/>
            <a:ext cx="8076649" cy="714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buFont typeface="+mj-lt"/>
              <a:buAutoNum type="arabicPeriod" startAt="2"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Expertise and experiences</a:t>
            </a:r>
          </a:p>
        </p:txBody>
      </p:sp>
    </p:spTree>
    <p:extLst>
      <p:ext uri="{BB962C8B-B14F-4D97-AF65-F5344CB8AC3E}">
        <p14:creationId xmlns:p14="http://schemas.microsoft.com/office/powerpoint/2010/main" val="63515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018E397-FA62-4AC9-9F46-AEB086700BA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F1C774B-B265-4052-BA8B-FD3D7721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Challenges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6223C3D-D933-44F1-A781-7B88310E1D58}"/>
              </a:ext>
            </a:extLst>
          </p:cNvPr>
          <p:cNvGrpSpPr>
            <a:grpSpLocks/>
          </p:cNvGrpSpPr>
          <p:nvPr/>
        </p:nvGrpSpPr>
        <p:grpSpPr>
          <a:xfrm>
            <a:off x="4498991" y="1211103"/>
            <a:ext cx="2491856" cy="1768299"/>
            <a:chOff x="3219429" y="1463350"/>
            <a:chExt cx="3139099" cy="2855152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FBBFD1D-78F3-42F3-A4E8-18B77296A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583" t="11977" r="1336"/>
            <a:stretch/>
          </p:blipFill>
          <p:spPr>
            <a:xfrm>
              <a:off x="3219429" y="1463350"/>
              <a:ext cx="2227603" cy="2855152"/>
            </a:xfrm>
            <a:prstGeom prst="rect">
              <a:avLst/>
            </a:prstGeom>
          </p:spPr>
        </p:pic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94E50B27-6163-40B5-8C75-4E202D35F7DC}"/>
                </a:ext>
              </a:extLst>
            </p:cNvPr>
            <p:cNvCxnSpPr>
              <a:cxnSpLocks/>
            </p:cNvCxnSpPr>
            <p:nvPr/>
          </p:nvCxnSpPr>
          <p:spPr>
            <a:xfrm>
              <a:off x="3770001" y="2982761"/>
              <a:ext cx="340905" cy="2949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3375BF3-8113-4DC7-84BA-3E2F50449826}"/>
                </a:ext>
              </a:extLst>
            </p:cNvPr>
            <p:cNvSpPr txBox="1"/>
            <p:nvPr/>
          </p:nvSpPr>
          <p:spPr>
            <a:xfrm>
              <a:off x="4613471" y="3030491"/>
              <a:ext cx="1745057" cy="751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0.28 mm</a:t>
              </a:r>
              <a:endParaRPr lang="zh-TW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385E4EAC-87FE-4778-8545-8CA16869161B}"/>
                </a:ext>
              </a:extLst>
            </p:cNvPr>
            <p:cNvCxnSpPr/>
            <p:nvPr/>
          </p:nvCxnSpPr>
          <p:spPr>
            <a:xfrm flipH="1">
              <a:off x="4068866" y="3152289"/>
              <a:ext cx="340905" cy="438388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DDA3890E-DF76-4839-9AE5-139B94F71FDF}"/>
                </a:ext>
              </a:extLst>
            </p:cNvPr>
            <p:cNvCxnSpPr/>
            <p:nvPr/>
          </p:nvCxnSpPr>
          <p:spPr>
            <a:xfrm flipH="1">
              <a:off x="3890190" y="3088545"/>
              <a:ext cx="357352" cy="462455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08A01B39-1ED9-4D98-97C4-1408AAA0F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39319" y="3371483"/>
              <a:ext cx="349128" cy="28293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C2E335F2-6779-4D3A-A881-664DBDA64382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52"/>
          <a:stretch/>
        </p:blipFill>
        <p:spPr>
          <a:xfrm>
            <a:off x="4498991" y="3645741"/>
            <a:ext cx="2083010" cy="2137184"/>
          </a:xfrm>
          <a:prstGeom prst="rect">
            <a:avLst/>
          </a:prstGeom>
        </p:spPr>
      </p:pic>
      <p:pic>
        <p:nvPicPr>
          <p:cNvPr id="23" name="Google Shape;106;p4">
            <a:extLst>
              <a:ext uri="{FF2B5EF4-FFF2-40B4-BE49-F238E27FC236}">
                <a16:creationId xmlns:a16="http://schemas.microsoft.com/office/drawing/2014/main" id="{39A1EBE7-E940-4A88-981B-2C76535DDDE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1236" r="19591"/>
          <a:stretch/>
        </p:blipFill>
        <p:spPr>
          <a:xfrm>
            <a:off x="6957684" y="1268932"/>
            <a:ext cx="1652640" cy="16526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" name="Direction">
            <a:hlinkClick r:id="" action="ppaction://media"/>
            <a:extLst>
              <a:ext uri="{FF2B5EF4-FFF2-40B4-BE49-F238E27FC236}">
                <a16:creationId xmlns:a16="http://schemas.microsoft.com/office/drawing/2014/main" id="{BC23B792-22FC-45E5-9D82-208027486429}"/>
              </a:ext>
            </a:extLst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" end="996"/>
                </p14:media>
              </p:ext>
            </p:extLst>
          </p:nvPr>
        </p:nvPicPr>
        <p:blipFill rotWithShape="1">
          <a:blip r:embed="rId8"/>
          <a:srcRect r="90173" b="48148"/>
          <a:stretch>
            <a:fillRect/>
          </a:stretch>
        </p:blipFill>
        <p:spPr>
          <a:xfrm>
            <a:off x="7070129" y="3479436"/>
            <a:ext cx="1540195" cy="2310293"/>
          </a:xfrm>
          <a:prstGeom prst="rect">
            <a:avLst/>
          </a:prstGeom>
        </p:spPr>
      </p:pic>
      <p:sp>
        <p:nvSpPr>
          <p:cNvPr id="19" name="內容版面配置區 1">
            <a:extLst>
              <a:ext uri="{FF2B5EF4-FFF2-40B4-BE49-F238E27FC236}">
                <a16:creationId xmlns:a16="http://schemas.microsoft.com/office/drawing/2014/main" id="{4466FA5E-0DA1-4309-ADFC-5AE0F73D565C}"/>
              </a:ext>
            </a:extLst>
          </p:cNvPr>
          <p:cNvSpPr txBox="1">
            <a:spLocks/>
          </p:cNvSpPr>
          <p:nvPr/>
        </p:nvSpPr>
        <p:spPr>
          <a:xfrm>
            <a:off x="719312" y="1007972"/>
            <a:ext cx="8076649" cy="4523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AutoNum type="arabicPeriod"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Small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AutoNum type="arabicPeriod"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Instrument fracture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AutoNum type="arabicPeriod"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real-time image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AutoNum type="arabicPeriod"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Root canal direction?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AutoNum type="arabicPeriod"/>
            </a:pP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內容版面配置區 1">
            <a:extLst>
              <a:ext uri="{FF2B5EF4-FFF2-40B4-BE49-F238E27FC236}">
                <a16:creationId xmlns:a16="http://schemas.microsoft.com/office/drawing/2014/main" id="{91196F65-E104-4192-B261-69822CF1D5DD}"/>
              </a:ext>
            </a:extLst>
          </p:cNvPr>
          <p:cNvSpPr txBox="1">
            <a:spLocks/>
          </p:cNvSpPr>
          <p:nvPr/>
        </p:nvSpPr>
        <p:spPr>
          <a:xfrm>
            <a:off x="563887" y="3307159"/>
            <a:ext cx="8076649" cy="714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buFont typeface="+mj-lt"/>
              <a:buAutoNum type="arabicPeriod" startAt="3"/>
            </a:pP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內容版面配置區 1">
            <a:extLst>
              <a:ext uri="{FF2B5EF4-FFF2-40B4-BE49-F238E27FC236}">
                <a16:creationId xmlns:a16="http://schemas.microsoft.com/office/drawing/2014/main" id="{A7D05538-5120-45A5-8CFF-7741007B494F}"/>
              </a:ext>
            </a:extLst>
          </p:cNvPr>
          <p:cNvSpPr txBox="1">
            <a:spLocks/>
          </p:cNvSpPr>
          <p:nvPr/>
        </p:nvSpPr>
        <p:spPr>
          <a:xfrm>
            <a:off x="533675" y="1806141"/>
            <a:ext cx="8076649" cy="714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buFont typeface="+mj-lt"/>
              <a:buAutoNum type="arabicPeriod" startAt="2"/>
            </a:pP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內容版面配置區 1">
            <a:extLst>
              <a:ext uri="{FF2B5EF4-FFF2-40B4-BE49-F238E27FC236}">
                <a16:creationId xmlns:a16="http://schemas.microsoft.com/office/drawing/2014/main" id="{D9DFCEF2-23F8-425E-8CA2-E64D64D84CE8}"/>
              </a:ext>
            </a:extLst>
          </p:cNvPr>
          <p:cNvSpPr txBox="1">
            <a:spLocks/>
          </p:cNvSpPr>
          <p:nvPr/>
        </p:nvSpPr>
        <p:spPr>
          <a:xfrm>
            <a:off x="611109" y="4816300"/>
            <a:ext cx="8076649" cy="714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buFont typeface="+mj-lt"/>
              <a:buAutoNum type="arabicPeriod" startAt="4"/>
            </a:pP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20AA37C-B1CC-4274-9F84-10D7557FCDAB}"/>
              </a:ext>
            </a:extLst>
          </p:cNvPr>
          <p:cNvSpPr/>
          <p:nvPr/>
        </p:nvSpPr>
        <p:spPr>
          <a:xfrm>
            <a:off x="4331004" y="5942741"/>
            <a:ext cx="64357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Figure source: </a:t>
            </a:r>
          </a:p>
          <a:p>
            <a:endParaRPr lang="en-US" altLang="zh-TW" sz="11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782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F5F067F-2F31-4B63-8CB4-DF17D736517C}"/>
              </a:ext>
            </a:extLst>
          </p:cNvPr>
          <p:cNvGrpSpPr/>
          <p:nvPr/>
        </p:nvGrpSpPr>
        <p:grpSpPr>
          <a:xfrm>
            <a:off x="2693207" y="554925"/>
            <a:ext cx="2843993" cy="1858055"/>
            <a:chOff x="3029138" y="4245766"/>
            <a:chExt cx="3143452" cy="2110586"/>
          </a:xfrm>
        </p:grpSpPr>
        <p:pic>
          <p:nvPicPr>
            <p:cNvPr id="7" name="Google Shape;105;p4">
              <a:extLst>
                <a:ext uri="{FF2B5EF4-FFF2-40B4-BE49-F238E27FC236}">
                  <a16:creationId xmlns:a16="http://schemas.microsoft.com/office/drawing/2014/main" id="{F19D2135-7789-42DA-BA39-969E579CD02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31934" y="4266786"/>
              <a:ext cx="2937863" cy="206854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D0D545-9484-485C-9F2E-998A16A902CB}"/>
                </a:ext>
              </a:extLst>
            </p:cNvPr>
            <p:cNvSpPr/>
            <p:nvPr/>
          </p:nvSpPr>
          <p:spPr>
            <a:xfrm>
              <a:off x="3106880" y="4245766"/>
              <a:ext cx="3065710" cy="7178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D29688F-2C3C-4085-B477-BE92EF17C9D6}"/>
                </a:ext>
              </a:extLst>
            </p:cNvPr>
            <p:cNvSpPr/>
            <p:nvPr/>
          </p:nvSpPr>
          <p:spPr>
            <a:xfrm>
              <a:off x="5184500" y="4869856"/>
              <a:ext cx="988090" cy="14864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BFB2BA8-B6D8-4680-8DCA-C26FCC5A5C20}"/>
                </a:ext>
              </a:extLst>
            </p:cNvPr>
            <p:cNvSpPr/>
            <p:nvPr/>
          </p:nvSpPr>
          <p:spPr>
            <a:xfrm>
              <a:off x="3029138" y="4841568"/>
              <a:ext cx="885296" cy="1514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9B8660-77A6-4B64-AD49-C7EF11975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90" y="384779"/>
            <a:ext cx="8076649" cy="738184"/>
          </a:xfrm>
        </p:spPr>
        <p:txBody>
          <a:bodyPr>
            <a:normAutofit/>
          </a:bodyPr>
          <a:lstStyle/>
          <a:p>
            <a:pPr marL="0" lvl="0" indent="0">
              <a:lnSpc>
                <a:spcPct val="250000"/>
              </a:lnSpc>
              <a:buNone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How to assist dentists in performing “Cleaning” procedure?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6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D6784E5-1E6F-4EF1-8324-A2C5F6B4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Statement</a:t>
            </a:r>
            <a:endParaRPr lang="zh-TW" altLang="en-US" dirty="0"/>
          </a:p>
        </p:txBody>
      </p:sp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D623F7CB-E191-4A10-A77B-7B51A31752EE}"/>
              </a:ext>
            </a:extLst>
          </p:cNvPr>
          <p:cNvSpPr txBox="1">
            <a:spLocks/>
          </p:cNvSpPr>
          <p:nvPr/>
        </p:nvSpPr>
        <p:spPr>
          <a:xfrm>
            <a:off x="560390" y="2037305"/>
            <a:ext cx="7664333" cy="1608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250000"/>
              </a:lnSpc>
              <a:buNone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How to align an unknown root canal direction?</a:t>
            </a: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C6723D0D-D56F-4E4C-9F74-EA66EC55A157}"/>
              </a:ext>
            </a:extLst>
          </p:cNvPr>
          <p:cNvSpPr txBox="1">
            <a:spLocks/>
          </p:cNvSpPr>
          <p:nvPr/>
        </p:nvSpPr>
        <p:spPr>
          <a:xfrm>
            <a:off x="560390" y="4305804"/>
            <a:ext cx="7664333" cy="6920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250000"/>
              </a:lnSpc>
              <a:buNone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How to protect the endodontic file from fracturing?</a:t>
            </a:r>
            <a:endParaRPr lang="zh-TW" altLang="zh-TW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Google Shape;106;p4">
            <a:extLst>
              <a:ext uri="{FF2B5EF4-FFF2-40B4-BE49-F238E27FC236}">
                <a16:creationId xmlns:a16="http://schemas.microsoft.com/office/drawing/2014/main" id="{7CCC9F02-52DE-4AC1-9896-F5A800F0223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1236" r="19591"/>
          <a:stretch/>
        </p:blipFill>
        <p:spPr>
          <a:xfrm>
            <a:off x="3631411" y="5050086"/>
            <a:ext cx="974323" cy="123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" name="Direction">
            <a:hlinkClick r:id="" action="ppaction://media"/>
            <a:extLst>
              <a:ext uri="{FF2B5EF4-FFF2-40B4-BE49-F238E27FC236}">
                <a16:creationId xmlns:a16="http://schemas.microsoft.com/office/drawing/2014/main" id="{712B960D-9320-41A7-9D2E-8442394C411D}"/>
              </a:ext>
            </a:extLst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" end="996"/>
                </p14:media>
              </p:ext>
            </p:extLst>
          </p:nvPr>
        </p:nvPicPr>
        <p:blipFill rotWithShape="1">
          <a:blip r:embed="rId7"/>
          <a:srcRect r="90173" b="48148"/>
          <a:stretch>
            <a:fillRect/>
          </a:stretch>
        </p:blipFill>
        <p:spPr>
          <a:xfrm>
            <a:off x="3553799" y="2691604"/>
            <a:ext cx="1137718" cy="1858057"/>
          </a:xfrm>
          <a:prstGeom prst="rect">
            <a:avLst/>
          </a:prstGeom>
        </p:spPr>
      </p:pic>
      <p:cxnSp>
        <p:nvCxnSpPr>
          <p:cNvPr id="18" name="Google Shape;61;p8">
            <a:extLst>
              <a:ext uri="{FF2B5EF4-FFF2-40B4-BE49-F238E27FC236}">
                <a16:creationId xmlns:a16="http://schemas.microsoft.com/office/drawing/2014/main" id="{7329EBF4-E283-4F8E-8BB0-C4D45B60FEF2}"/>
              </a:ext>
            </a:extLst>
          </p:cNvPr>
          <p:cNvCxnSpPr>
            <a:cxnSpLocks/>
          </p:cNvCxnSpPr>
          <p:nvPr/>
        </p:nvCxnSpPr>
        <p:spPr>
          <a:xfrm>
            <a:off x="1841500" y="694179"/>
            <a:ext cx="5372100" cy="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173362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EDB2BD6-55FF-4DAA-B335-B4F4D33C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Motivation and Problem Definition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Work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Proposed Method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Experimental Results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Discussion and Conclusion</a:t>
            </a:r>
            <a:endParaRPr lang="zh-TW" altLang="en-US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E40B39-B474-4B63-97E2-884FE839E07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7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19B2485-303B-46C4-A118-71DE3768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7269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A9AF0FF-7EEC-4055-B317-F9E3036BD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SzPts val="1400"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Dong, J., Hong, S., &amp; </a:t>
            </a:r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Hesselgren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G. (2006). WIP: a study on the development of endodontic micro robot. In Proceedings of the 2006 IJME-INTERTECH Conference.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289741-58CB-4BCE-A0BF-10EAF29C5BA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8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2F7DDD2-95E6-4F5E-BD37-EDE48020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Endodontic Robot</a:t>
            </a:r>
            <a:endParaRPr lang="zh-TW" altLang="en-US" dirty="0"/>
          </a:p>
        </p:txBody>
      </p:sp>
      <p:pic>
        <p:nvPicPr>
          <p:cNvPr id="7" name="Google Shape;118;p5">
            <a:extLst>
              <a:ext uri="{FF2B5EF4-FFF2-40B4-BE49-F238E27FC236}">
                <a16:creationId xmlns:a16="http://schemas.microsoft.com/office/drawing/2014/main" id="{D126486A-FC61-41DC-88CA-D2B622FE007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47783"/>
          <a:stretch/>
        </p:blipFill>
        <p:spPr>
          <a:xfrm>
            <a:off x="1358483" y="1503746"/>
            <a:ext cx="3102381" cy="2634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9;p5">
            <a:extLst>
              <a:ext uri="{FF2B5EF4-FFF2-40B4-BE49-F238E27FC236}">
                <a16:creationId xmlns:a16="http://schemas.microsoft.com/office/drawing/2014/main" id="{8C9EF689-EB43-4150-86A0-86AE6EB3C9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53016"/>
          <a:stretch/>
        </p:blipFill>
        <p:spPr>
          <a:xfrm>
            <a:off x="1482058" y="4478581"/>
            <a:ext cx="2855230" cy="190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https://lh3.googleusercontent.com/_mWpeeb8jFcanfjx9NeMoKlC3xqmdt-vlS9pdFOMgGW8FVV04SyVSBZGadUxB6PeriszQNAcc0295tgKOlqGwmXA4rI7ZTNtbGNGxJrvOI1d4nhsrFOgGi9KAops7bRdmrqq-yLwH20">
            <a:extLst>
              <a:ext uri="{FF2B5EF4-FFF2-40B4-BE49-F238E27FC236}">
                <a16:creationId xmlns:a16="http://schemas.microsoft.com/office/drawing/2014/main" id="{8D833546-2DD3-40D8-A4F2-11749D82F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602" y="2628495"/>
            <a:ext cx="3421152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20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289741-58CB-4BCE-A0BF-10EAF29C5BA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9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2F7DDD2-95E6-4F5E-BD37-EDE48020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Endodontic Robot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B50440E-14FC-4C4B-B61A-54AD0D4CE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24"/>
          <a:stretch/>
        </p:blipFill>
        <p:spPr>
          <a:xfrm>
            <a:off x="890073" y="1039681"/>
            <a:ext cx="7363853" cy="498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33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1172</TotalTime>
  <Words>568</Words>
  <Application>Microsoft Office PowerPoint</Application>
  <PresentationFormat>如螢幕大小 (4:3)</PresentationFormat>
  <Paragraphs>172</Paragraphs>
  <Slides>28</Slides>
  <Notes>11</Notes>
  <HiddenSlides>1</HiddenSlides>
  <MMClips>3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6" baseType="lpstr">
      <vt:lpstr>STXinwei</vt:lpstr>
      <vt:lpstr>微軟正黑體</vt:lpstr>
      <vt:lpstr>新細明體</vt:lpstr>
      <vt:lpstr>Arial</vt:lpstr>
      <vt:lpstr>Bahnschrift Light</vt:lpstr>
      <vt:lpstr>Calibri</vt:lpstr>
      <vt:lpstr>Wingdings</vt:lpstr>
      <vt:lpstr>Office 佈景主題</vt:lpstr>
      <vt:lpstr> Robot-Assisted Endodontic Treatment Based on Force-Guided Alignment and File Feedrate Control</vt:lpstr>
      <vt:lpstr>Outline</vt:lpstr>
      <vt:lpstr>Outline</vt:lpstr>
      <vt:lpstr>Endodontic Treatment</vt:lpstr>
      <vt:lpstr>Challenges</vt:lpstr>
      <vt:lpstr>Problem Statement</vt:lpstr>
      <vt:lpstr>Outline</vt:lpstr>
      <vt:lpstr>Endodontic Robot</vt:lpstr>
      <vt:lpstr>Endodontic Robot</vt:lpstr>
      <vt:lpstr>Other Dental Robots</vt:lpstr>
      <vt:lpstr>Commercial Dental Robot</vt:lpstr>
      <vt:lpstr>Prospect of DentiBot</vt:lpstr>
      <vt:lpstr>Problem Statement</vt:lpstr>
      <vt:lpstr>Outline</vt:lpstr>
      <vt:lpstr>DentiBot</vt:lpstr>
      <vt:lpstr>System Integration </vt:lpstr>
      <vt:lpstr>Control Scheme</vt:lpstr>
      <vt:lpstr>Instrument Protection</vt:lpstr>
      <vt:lpstr>Flow Chart</vt:lpstr>
      <vt:lpstr>Instrument Protection</vt:lpstr>
      <vt:lpstr>Outline</vt:lpstr>
      <vt:lpstr>Video</vt:lpstr>
      <vt:lpstr>Outline</vt:lpstr>
      <vt:lpstr>Main Contribution</vt:lpstr>
      <vt:lpstr>Future Work</vt:lpstr>
      <vt:lpstr>Main References</vt:lpstr>
      <vt:lpstr>Thanks for your attention</vt:lpstr>
      <vt:lpstr>Preparation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chan</dc:creator>
  <cp:lastModifiedBy>chan</cp:lastModifiedBy>
  <cp:revision>61</cp:revision>
  <dcterms:created xsi:type="dcterms:W3CDTF">2021-05-07T12:26:51Z</dcterms:created>
  <dcterms:modified xsi:type="dcterms:W3CDTF">2021-06-03T15:18:03Z</dcterms:modified>
</cp:coreProperties>
</file>